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31870" saveSubsetFonts="1">
  <p:sldMasterIdLst>
    <p:sldMasterId id="2147483684" r:id="rId1"/>
  </p:sldMasterIdLst>
  <p:notesMasterIdLst>
    <p:notesMasterId r:id="rId7"/>
  </p:notesMasterIdLst>
  <p:sldIdLst>
    <p:sldId id="266" r:id="rId2"/>
    <p:sldId id="264" r:id="rId3"/>
    <p:sldId id="267" r:id="rId4"/>
    <p:sldId id="263" r:id="rId5"/>
    <p:sldId id="269" r:id="rId6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Tele-GroteskNor" pitchFamily="2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Tele-GroteskNor" pitchFamily="2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Tele-GroteskNor" pitchFamily="2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Tele-GroteskNor" pitchFamily="2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Tele-GroteskNor" pitchFamily="2" charset="0"/>
        <a:ea typeface="+mn-ea"/>
        <a:cs typeface="Arial" charset="0"/>
      </a:defRPr>
    </a:lvl5pPr>
    <a:lvl6pPr marL="2286000" algn="l" defTabSz="914400" rtl="0" eaLnBrk="1" latinLnBrk="0" hangingPunct="1">
      <a:defRPr sz="800" kern="1200">
        <a:solidFill>
          <a:schemeClr val="tx1"/>
        </a:solidFill>
        <a:latin typeface="Tele-GroteskNor" pitchFamily="2" charset="0"/>
        <a:ea typeface="+mn-ea"/>
        <a:cs typeface="Arial" charset="0"/>
      </a:defRPr>
    </a:lvl6pPr>
    <a:lvl7pPr marL="2743200" algn="l" defTabSz="914400" rtl="0" eaLnBrk="1" latinLnBrk="0" hangingPunct="1">
      <a:defRPr sz="800" kern="1200">
        <a:solidFill>
          <a:schemeClr val="tx1"/>
        </a:solidFill>
        <a:latin typeface="Tele-GroteskNor" pitchFamily="2" charset="0"/>
        <a:ea typeface="+mn-ea"/>
        <a:cs typeface="Arial" charset="0"/>
      </a:defRPr>
    </a:lvl7pPr>
    <a:lvl8pPr marL="3200400" algn="l" defTabSz="914400" rtl="0" eaLnBrk="1" latinLnBrk="0" hangingPunct="1">
      <a:defRPr sz="800" kern="1200">
        <a:solidFill>
          <a:schemeClr val="tx1"/>
        </a:solidFill>
        <a:latin typeface="Tele-GroteskNor" pitchFamily="2" charset="0"/>
        <a:ea typeface="+mn-ea"/>
        <a:cs typeface="Arial" charset="0"/>
      </a:defRPr>
    </a:lvl8pPr>
    <a:lvl9pPr marL="3657600" algn="l" defTabSz="914400" rtl="0" eaLnBrk="1" latinLnBrk="0" hangingPunct="1">
      <a:defRPr sz="800" kern="1200">
        <a:solidFill>
          <a:schemeClr val="tx1"/>
        </a:solidFill>
        <a:latin typeface="Tele-GroteskNor" pitchFamily="2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E2E2"/>
    <a:srgbClr val="336799"/>
    <a:srgbClr val="E20074"/>
    <a:srgbClr val="D9D9D9"/>
  </p:clrMru>
</p:presentationPr>
</file>

<file path=ppt/tableStyles.xml><?xml version="1.0" encoding="utf-8"?>
<a:tblStyleLst xmlns:a="http://schemas.openxmlformats.org/drawingml/2006/main" def="{5C22544A-7EE6-4342-B048-85BDC9FD1C3A}">
  <a:tblStyle styleId="{C4B1156A-380E-4F78-BDF5-A606A8083BF9}" styleName="Mittlere Formatvorlage 4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ittlere Formatvorlage 3 - Akz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50" autoAdjust="0"/>
    <p:restoredTop sz="99757" autoAdjust="0"/>
  </p:normalViewPr>
  <p:slideViewPr>
    <p:cSldViewPr>
      <p:cViewPr varScale="1">
        <p:scale>
          <a:sx n="129" d="100"/>
          <a:sy n="129" d="100"/>
        </p:scale>
        <p:origin x="-129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315A3855-4C4A-46A1-BDB0-E2905CDC54D2}" type="datetimeFigureOut">
              <a:rPr lang="de-DE"/>
              <a:pPr>
                <a:defRPr/>
              </a:pPr>
              <a:t>19.01.2018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5EA4DCC0-EC2B-49E1-A415-B4EDC9F4C03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Gruppieren 119"/>
          <p:cNvGrpSpPr/>
          <p:nvPr/>
        </p:nvGrpSpPr>
        <p:grpSpPr>
          <a:xfrm>
            <a:off x="3211200" y="1101600"/>
            <a:ext cx="2793950" cy="4882133"/>
            <a:chOff x="3197746" y="1109092"/>
            <a:chExt cx="2793950" cy="4882133"/>
          </a:xfrm>
        </p:grpSpPr>
        <p:sp>
          <p:nvSpPr>
            <p:cNvPr id="121" name="Auf der gleichen Seite des Rechtecks liegende Ecken abrunden 120"/>
            <p:cNvSpPr/>
            <p:nvPr/>
          </p:nvSpPr>
          <p:spPr>
            <a:xfrm rot="10800000">
              <a:off x="3200215" y="5884539"/>
              <a:ext cx="2791481" cy="102840"/>
            </a:xfrm>
            <a:prstGeom prst="round2SameRect">
              <a:avLst>
                <a:gd name="adj1" fmla="val 35403"/>
                <a:gd name="adj2" fmla="val 0"/>
              </a:avLst>
            </a:prstGeom>
            <a:gradFill>
              <a:gsLst>
                <a:gs pos="0">
                  <a:schemeClr val="bg1">
                    <a:lumMod val="75000"/>
                    <a:alpha val="75000"/>
                  </a:schemeClr>
                </a:gs>
                <a:gs pos="99000">
                  <a:schemeClr val="accent1">
                    <a:tint val="44500"/>
                    <a:satMod val="160000"/>
                    <a:alpha val="2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2" name="Auf der gleichen Seite des Rechtecks liegende Ecken abrunden 121"/>
            <p:cNvSpPr/>
            <p:nvPr/>
          </p:nvSpPr>
          <p:spPr>
            <a:xfrm>
              <a:off x="3197746" y="1109092"/>
              <a:ext cx="2791481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200" dirty="0" smtClean="0">
                  <a:latin typeface="Arial" pitchFamily="34" charset="0"/>
                  <a:cs typeface="Arial" pitchFamily="34" charset="0"/>
                </a:rPr>
                <a:t>Status</a:t>
              </a:r>
              <a:endParaRPr lang="de-DE" sz="12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" name="Abgerundetes Rechteck 122"/>
            <p:cNvSpPr/>
            <p:nvPr/>
          </p:nvSpPr>
          <p:spPr>
            <a:xfrm>
              <a:off x="3197746" y="1109093"/>
              <a:ext cx="2791054" cy="4882132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5131" name="Text Box 182"/>
          <p:cNvSpPr txBox="1">
            <a:spLocks noChangeArrowheads="1"/>
          </p:cNvSpPr>
          <p:nvPr/>
        </p:nvSpPr>
        <p:spPr bwMode="auto">
          <a:xfrm>
            <a:off x="3995738" y="1355725"/>
            <a:ext cx="14049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900" dirty="0">
                <a:latin typeface="Arial" charset="0"/>
              </a:rPr>
              <a:t>Zusammenfassung</a:t>
            </a:r>
          </a:p>
        </p:txBody>
      </p:sp>
      <p:sp>
        <p:nvSpPr>
          <p:cNvPr id="5132" name="Text Box 183"/>
          <p:cNvSpPr txBox="1">
            <a:spLocks noChangeArrowheads="1"/>
          </p:cNvSpPr>
          <p:nvPr/>
        </p:nvSpPr>
        <p:spPr bwMode="auto">
          <a:xfrm>
            <a:off x="3995738" y="2654300"/>
            <a:ext cx="14049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900">
                <a:latin typeface="Arial" charset="0"/>
              </a:rPr>
              <a:t>Eskalation</a:t>
            </a:r>
          </a:p>
        </p:txBody>
      </p:sp>
      <p:sp>
        <p:nvSpPr>
          <p:cNvPr id="5133" name="Text Box 184"/>
          <p:cNvSpPr txBox="1">
            <a:spLocks noChangeArrowheads="1"/>
          </p:cNvSpPr>
          <p:nvPr/>
        </p:nvSpPr>
        <p:spPr bwMode="auto">
          <a:xfrm>
            <a:off x="3995738" y="3917950"/>
            <a:ext cx="14049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900" dirty="0">
                <a:latin typeface="Arial" charset="0"/>
              </a:rPr>
              <a:t>Fortschritt</a:t>
            </a:r>
          </a:p>
        </p:txBody>
      </p:sp>
      <p:sp>
        <p:nvSpPr>
          <p:cNvPr id="5134" name="Text Box 185"/>
          <p:cNvSpPr txBox="1">
            <a:spLocks noChangeArrowheads="1"/>
          </p:cNvSpPr>
          <p:nvPr/>
        </p:nvSpPr>
        <p:spPr bwMode="auto">
          <a:xfrm>
            <a:off x="3184525" y="5195888"/>
            <a:ext cx="974725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bIns="0"/>
          <a:lstStyle/>
          <a:p>
            <a:r>
              <a:rPr lang="de-DE" sz="900">
                <a:latin typeface="Arial" charset="0"/>
              </a:rPr>
              <a:t>Programm</a:t>
            </a:r>
          </a:p>
        </p:txBody>
      </p:sp>
      <p:sp>
        <p:nvSpPr>
          <p:cNvPr id="5135" name="Text Box 186"/>
          <p:cNvSpPr txBox="1">
            <a:spLocks noChangeArrowheads="1"/>
          </p:cNvSpPr>
          <p:nvPr/>
        </p:nvSpPr>
        <p:spPr bwMode="auto">
          <a:xfrm>
            <a:off x="3184525" y="5387975"/>
            <a:ext cx="974725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bIns="0"/>
          <a:lstStyle/>
          <a:p>
            <a:r>
              <a:rPr lang="de-DE" sz="900">
                <a:latin typeface="Arial" charset="0"/>
              </a:rPr>
              <a:t>Projekt</a:t>
            </a:r>
          </a:p>
        </p:txBody>
      </p:sp>
      <p:sp>
        <p:nvSpPr>
          <p:cNvPr id="5136" name="Text Box 187"/>
          <p:cNvSpPr txBox="1">
            <a:spLocks noChangeArrowheads="1"/>
          </p:cNvSpPr>
          <p:nvPr/>
        </p:nvSpPr>
        <p:spPr bwMode="auto">
          <a:xfrm>
            <a:off x="3184525" y="5573713"/>
            <a:ext cx="974725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bIns="0"/>
          <a:lstStyle/>
          <a:p>
            <a:r>
              <a:rPr lang="de-DE" sz="900">
                <a:latin typeface="Arial" charset="0"/>
              </a:rPr>
              <a:t>Projektleiter</a:t>
            </a:r>
          </a:p>
        </p:txBody>
      </p:sp>
      <p:sp>
        <p:nvSpPr>
          <p:cNvPr id="5137" name="Text Box 195"/>
          <p:cNvSpPr txBox="1">
            <a:spLocks noChangeArrowheads="1"/>
          </p:cNvSpPr>
          <p:nvPr/>
        </p:nvSpPr>
        <p:spPr bwMode="auto">
          <a:xfrm>
            <a:off x="4048125" y="1568450"/>
            <a:ext cx="1892300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 dirty="0">
                <a:latin typeface="Arial" charset="0"/>
              </a:rPr>
              <a:t>VALUE_SUMMARY</a:t>
            </a:r>
          </a:p>
        </p:txBody>
      </p:sp>
      <p:sp>
        <p:nvSpPr>
          <p:cNvPr id="5138" name="Text Box 196"/>
          <p:cNvSpPr txBox="1">
            <a:spLocks noChangeArrowheads="1"/>
          </p:cNvSpPr>
          <p:nvPr/>
        </p:nvSpPr>
        <p:spPr bwMode="auto">
          <a:xfrm>
            <a:off x="4067175" y="2863850"/>
            <a:ext cx="1892300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>
                <a:latin typeface="Arial" charset="0"/>
              </a:rPr>
              <a:t>VALUE_ESCALATION</a:t>
            </a:r>
          </a:p>
        </p:txBody>
      </p:sp>
      <p:sp>
        <p:nvSpPr>
          <p:cNvPr id="5139" name="Text Box 197"/>
          <p:cNvSpPr txBox="1">
            <a:spLocks noChangeArrowheads="1"/>
          </p:cNvSpPr>
          <p:nvPr/>
        </p:nvSpPr>
        <p:spPr bwMode="auto">
          <a:xfrm>
            <a:off x="4067175" y="4090988"/>
            <a:ext cx="1892300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 dirty="0">
                <a:latin typeface="Arial" charset="0"/>
              </a:rPr>
              <a:t>VALUE_PROJECT_PROGRESS</a:t>
            </a:r>
          </a:p>
        </p:txBody>
      </p:sp>
      <p:sp>
        <p:nvSpPr>
          <p:cNvPr id="5140" name="Text Box 198"/>
          <p:cNvSpPr txBox="1">
            <a:spLocks noChangeArrowheads="1"/>
          </p:cNvSpPr>
          <p:nvPr/>
        </p:nvSpPr>
        <p:spPr bwMode="auto">
          <a:xfrm>
            <a:off x="4067175" y="5172075"/>
            <a:ext cx="18923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 dirty="0">
                <a:latin typeface="Arial" charset="0"/>
              </a:rPr>
              <a:t>VALUE_PROGRAM</a:t>
            </a:r>
          </a:p>
        </p:txBody>
      </p:sp>
      <p:sp>
        <p:nvSpPr>
          <p:cNvPr id="5141" name="Text Box 199"/>
          <p:cNvSpPr txBox="1">
            <a:spLocks noChangeArrowheads="1"/>
          </p:cNvSpPr>
          <p:nvPr/>
        </p:nvSpPr>
        <p:spPr bwMode="auto">
          <a:xfrm>
            <a:off x="4067175" y="5532438"/>
            <a:ext cx="18923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>
                <a:latin typeface="Arial" charset="0"/>
              </a:rPr>
              <a:t>VALUE_RESPONSIBLE</a:t>
            </a:r>
          </a:p>
        </p:txBody>
      </p:sp>
      <p:sp>
        <p:nvSpPr>
          <p:cNvPr id="5142" name="Text Box 200"/>
          <p:cNvSpPr txBox="1">
            <a:spLocks noChangeArrowheads="1"/>
          </p:cNvSpPr>
          <p:nvPr/>
        </p:nvSpPr>
        <p:spPr bwMode="auto">
          <a:xfrm>
            <a:off x="4067175" y="5357813"/>
            <a:ext cx="18923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 dirty="0">
                <a:latin typeface="Arial" charset="0"/>
              </a:rPr>
              <a:t>VALUE_PROJECT</a:t>
            </a:r>
          </a:p>
        </p:txBody>
      </p:sp>
      <p:sp>
        <p:nvSpPr>
          <p:cNvPr id="5143" name="Text Box 87"/>
          <p:cNvSpPr txBox="1">
            <a:spLocks noChangeArrowheads="1"/>
          </p:cNvSpPr>
          <p:nvPr/>
        </p:nvSpPr>
        <p:spPr bwMode="auto">
          <a:xfrm>
            <a:off x="1042988" y="3875088"/>
            <a:ext cx="1727200" cy="1223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>
                <a:latin typeface="Arial" charset="0"/>
              </a:rPr>
              <a:t>PICTURE_TACHO_BUDGET</a:t>
            </a:r>
          </a:p>
        </p:txBody>
      </p:sp>
      <p:sp>
        <p:nvSpPr>
          <p:cNvPr id="5144" name="Text Box 87"/>
          <p:cNvSpPr txBox="1">
            <a:spLocks noChangeArrowheads="1"/>
          </p:cNvSpPr>
          <p:nvPr/>
        </p:nvSpPr>
        <p:spPr bwMode="auto">
          <a:xfrm>
            <a:off x="3276600" y="1479158"/>
            <a:ext cx="790575" cy="2016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 dirty="0">
                <a:latin typeface="Arial" charset="0"/>
              </a:rPr>
              <a:t>PICTURE_LARGE_STATE</a:t>
            </a:r>
          </a:p>
        </p:txBody>
      </p:sp>
      <p:sp>
        <p:nvSpPr>
          <p:cNvPr id="5145" name="Text Box 211"/>
          <p:cNvSpPr txBox="1">
            <a:spLocks noChangeArrowheads="1"/>
          </p:cNvSpPr>
          <p:nvPr/>
        </p:nvSpPr>
        <p:spPr bwMode="auto">
          <a:xfrm>
            <a:off x="642938" y="3155950"/>
            <a:ext cx="12239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>
                <a:latin typeface="Arial" charset="0"/>
              </a:rPr>
              <a:t>Fortschritt / Soll:</a:t>
            </a:r>
          </a:p>
        </p:txBody>
      </p:sp>
      <p:sp>
        <p:nvSpPr>
          <p:cNvPr id="5146" name="AutoShape 214"/>
          <p:cNvSpPr>
            <a:spLocks noChangeArrowheads="1"/>
          </p:cNvSpPr>
          <p:nvPr/>
        </p:nvSpPr>
        <p:spPr bwMode="auto">
          <a:xfrm>
            <a:off x="642938" y="2711450"/>
            <a:ext cx="2143125" cy="64770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C0C0C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de-DE">
              <a:latin typeface="Arial" charset="0"/>
            </a:endParaRPr>
          </a:p>
        </p:txBody>
      </p:sp>
      <p:sp>
        <p:nvSpPr>
          <p:cNvPr id="5147" name="Text Box 216"/>
          <p:cNvSpPr txBox="1">
            <a:spLocks noChangeArrowheads="1"/>
          </p:cNvSpPr>
          <p:nvPr/>
        </p:nvSpPr>
        <p:spPr bwMode="auto">
          <a:xfrm>
            <a:off x="642938" y="5300663"/>
            <a:ext cx="12239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>
                <a:latin typeface="Arial" charset="0"/>
              </a:rPr>
              <a:t>Erwartet:</a:t>
            </a:r>
          </a:p>
        </p:txBody>
      </p:sp>
      <p:sp>
        <p:nvSpPr>
          <p:cNvPr id="5148" name="Text Box 217"/>
          <p:cNvSpPr txBox="1">
            <a:spLocks noChangeArrowheads="1"/>
          </p:cNvSpPr>
          <p:nvPr/>
        </p:nvSpPr>
        <p:spPr bwMode="auto">
          <a:xfrm>
            <a:off x="1071563" y="5584825"/>
            <a:ext cx="14287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de-DE">
                <a:latin typeface="Arial" charset="0"/>
              </a:rPr>
              <a:t>VALUE_BUDGET_FREE_EUR  (VALUE_BUDGET_FREE_PERC)</a:t>
            </a:r>
          </a:p>
        </p:txBody>
      </p:sp>
      <p:sp>
        <p:nvSpPr>
          <p:cNvPr id="5149" name="Text Box 218"/>
          <p:cNvSpPr txBox="1">
            <a:spLocks noChangeArrowheads="1"/>
          </p:cNvSpPr>
          <p:nvPr/>
        </p:nvSpPr>
        <p:spPr bwMode="auto">
          <a:xfrm>
            <a:off x="1071563" y="5300663"/>
            <a:ext cx="14287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de-DE">
                <a:latin typeface="Arial" charset="0"/>
              </a:rPr>
              <a:t>VALUE_BUDGET_EXP_EUR  (VALUE_BUDGET_EXP_PERC)</a:t>
            </a:r>
          </a:p>
        </p:txBody>
      </p:sp>
      <p:sp>
        <p:nvSpPr>
          <p:cNvPr id="5150" name="Text Box 220"/>
          <p:cNvSpPr txBox="1">
            <a:spLocks noChangeArrowheads="1"/>
          </p:cNvSpPr>
          <p:nvPr/>
        </p:nvSpPr>
        <p:spPr bwMode="auto">
          <a:xfrm>
            <a:off x="642938" y="5584825"/>
            <a:ext cx="12239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>
                <a:latin typeface="Arial" charset="0"/>
              </a:rPr>
              <a:t>Geplant:</a:t>
            </a:r>
          </a:p>
        </p:txBody>
      </p:sp>
      <p:sp>
        <p:nvSpPr>
          <p:cNvPr id="5151" name="Text Box 221"/>
          <p:cNvSpPr txBox="1">
            <a:spLocks noChangeArrowheads="1"/>
          </p:cNvSpPr>
          <p:nvPr/>
        </p:nvSpPr>
        <p:spPr bwMode="auto">
          <a:xfrm>
            <a:off x="6357938" y="5584825"/>
            <a:ext cx="12239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>
                <a:latin typeface="Arial" charset="0"/>
              </a:rPr>
              <a:t>Soll-Wert:</a:t>
            </a:r>
          </a:p>
        </p:txBody>
      </p:sp>
      <p:sp>
        <p:nvSpPr>
          <p:cNvPr id="5152" name="Text Box 222"/>
          <p:cNvSpPr txBox="1">
            <a:spLocks noChangeArrowheads="1"/>
          </p:cNvSpPr>
          <p:nvPr/>
        </p:nvSpPr>
        <p:spPr bwMode="auto">
          <a:xfrm>
            <a:off x="6858000" y="5300663"/>
            <a:ext cx="142875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de-DE">
                <a:latin typeface="Arial" charset="0"/>
              </a:rPr>
              <a:t>VALUE_QUALITY_ACT_EUR  (VALUE_QUALITY_ACT_PERC)</a:t>
            </a:r>
          </a:p>
        </p:txBody>
      </p:sp>
      <p:sp>
        <p:nvSpPr>
          <p:cNvPr id="5153" name="Text Box 223"/>
          <p:cNvSpPr txBox="1">
            <a:spLocks noChangeArrowheads="1"/>
          </p:cNvSpPr>
          <p:nvPr/>
        </p:nvSpPr>
        <p:spPr bwMode="auto">
          <a:xfrm>
            <a:off x="6858000" y="5584825"/>
            <a:ext cx="14287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de-DE" dirty="0">
                <a:latin typeface="Arial" charset="0"/>
              </a:rPr>
              <a:t>VALUE_QUALITY_PLAN_EUR  (VALUE_QUALITY_PLAN_PERC)</a:t>
            </a:r>
          </a:p>
        </p:txBody>
      </p:sp>
      <p:sp>
        <p:nvSpPr>
          <p:cNvPr id="5154" name="Text Box 225"/>
          <p:cNvSpPr txBox="1">
            <a:spLocks noChangeArrowheads="1"/>
          </p:cNvSpPr>
          <p:nvPr/>
        </p:nvSpPr>
        <p:spPr bwMode="auto">
          <a:xfrm>
            <a:off x="6357938" y="5300663"/>
            <a:ext cx="12239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>
                <a:latin typeface="Arial" charset="0"/>
              </a:rPr>
              <a:t>Ist-Wert:</a:t>
            </a:r>
          </a:p>
        </p:txBody>
      </p:sp>
      <p:sp>
        <p:nvSpPr>
          <p:cNvPr id="5155" name="Text Box 227"/>
          <p:cNvSpPr txBox="1">
            <a:spLocks noChangeArrowheads="1"/>
          </p:cNvSpPr>
          <p:nvPr/>
        </p:nvSpPr>
        <p:spPr bwMode="auto">
          <a:xfrm>
            <a:off x="6929438" y="2801938"/>
            <a:ext cx="135731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de-DE" dirty="0">
                <a:latin typeface="Arial" charset="0"/>
              </a:rPr>
              <a:t>VALUE_RISK_POT_PERC  (VALUE_RISK_POT_EUR)</a:t>
            </a:r>
          </a:p>
        </p:txBody>
      </p:sp>
      <p:sp>
        <p:nvSpPr>
          <p:cNvPr id="5156" name="Text Box 230"/>
          <p:cNvSpPr txBox="1">
            <a:spLocks noChangeArrowheads="1"/>
          </p:cNvSpPr>
          <p:nvPr/>
        </p:nvSpPr>
        <p:spPr bwMode="auto">
          <a:xfrm>
            <a:off x="6357938" y="2679700"/>
            <a:ext cx="138271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 dirty="0">
                <a:latin typeface="Arial" charset="0"/>
              </a:rPr>
              <a:t>Risikopotential </a:t>
            </a:r>
          </a:p>
          <a:p>
            <a:r>
              <a:rPr lang="de-DE" dirty="0">
                <a:latin typeface="Arial" charset="0"/>
              </a:rPr>
              <a:t>(Gesamt):</a:t>
            </a:r>
          </a:p>
        </p:txBody>
      </p:sp>
      <p:sp>
        <p:nvSpPr>
          <p:cNvPr id="5157" name="Text Box 87"/>
          <p:cNvSpPr txBox="1">
            <a:spLocks noChangeArrowheads="1"/>
          </p:cNvSpPr>
          <p:nvPr/>
        </p:nvSpPr>
        <p:spPr bwMode="auto">
          <a:xfrm>
            <a:off x="6804025" y="3875088"/>
            <a:ext cx="1728788" cy="1223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>
                <a:latin typeface="Arial" charset="0"/>
              </a:rPr>
              <a:t>PICTURE_TACHO_QUALITY</a:t>
            </a:r>
          </a:p>
        </p:txBody>
      </p:sp>
      <p:sp>
        <p:nvSpPr>
          <p:cNvPr id="5158" name="Text Box 87"/>
          <p:cNvSpPr txBox="1">
            <a:spLocks noChangeArrowheads="1"/>
          </p:cNvSpPr>
          <p:nvPr/>
        </p:nvSpPr>
        <p:spPr bwMode="auto">
          <a:xfrm>
            <a:off x="1042988" y="1355725"/>
            <a:ext cx="1727200" cy="1223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>
                <a:latin typeface="Arial" charset="0"/>
              </a:rPr>
              <a:t>PICTURE_TACHO_TIME</a:t>
            </a:r>
          </a:p>
        </p:txBody>
      </p:sp>
      <p:sp>
        <p:nvSpPr>
          <p:cNvPr id="5159" name="Text Box 87"/>
          <p:cNvSpPr txBox="1">
            <a:spLocks noChangeArrowheads="1"/>
          </p:cNvSpPr>
          <p:nvPr/>
        </p:nvSpPr>
        <p:spPr bwMode="auto">
          <a:xfrm>
            <a:off x="6804025" y="1355725"/>
            <a:ext cx="1728788" cy="1223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 dirty="0">
                <a:latin typeface="Arial" charset="0"/>
              </a:rPr>
              <a:t>PICTURE_TACHO_RISK</a:t>
            </a:r>
          </a:p>
        </p:txBody>
      </p:sp>
      <p:grpSp>
        <p:nvGrpSpPr>
          <p:cNvPr id="5160" name="Group 235"/>
          <p:cNvGrpSpPr>
            <a:grpSpLocks/>
          </p:cNvGrpSpPr>
          <p:nvPr/>
        </p:nvGrpSpPr>
        <p:grpSpPr bwMode="auto">
          <a:xfrm>
            <a:off x="2500313" y="2943225"/>
            <a:ext cx="201612" cy="201613"/>
            <a:chOff x="4571" y="1843"/>
            <a:chExt cx="127" cy="127"/>
          </a:xfrm>
        </p:grpSpPr>
        <p:sp>
          <p:nvSpPr>
            <p:cNvPr id="5216" name="Oval 236"/>
            <p:cNvSpPr>
              <a:spLocks noChangeAspect="1" noChangeArrowheads="1"/>
            </p:cNvSpPr>
            <p:nvPr/>
          </p:nvSpPr>
          <p:spPr bwMode="gray">
            <a:xfrm>
              <a:off x="4576" y="1847"/>
              <a:ext cx="116" cy="116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57150">
              <a:noFill/>
              <a:round/>
              <a:headEnd/>
              <a:tailEnd/>
            </a:ln>
          </p:spPr>
          <p:txBody>
            <a:bodyPr wrap="none" tIns="468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5217" name="AutoShape 237"/>
            <p:cNvSpPr>
              <a:spLocks noChangeArrowheads="1"/>
            </p:cNvSpPr>
            <p:nvPr/>
          </p:nvSpPr>
          <p:spPr bwMode="auto">
            <a:xfrm rot="-2703697">
              <a:off x="4643" y="1882"/>
              <a:ext cx="18" cy="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000 w 21600"/>
                <a:gd name="T13" fmla="*/ 5742 h 21600"/>
                <a:gd name="T14" fmla="*/ 15600 w 21600"/>
                <a:gd name="T15" fmla="*/ 1585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765" y="21600"/>
                  </a:lnTo>
                  <a:lnTo>
                    <a:pt x="1383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alpha val="0"/>
              </a:schemeClr>
            </a:solidFill>
            <a:ln w="19050" algn="ctr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218" name="Oval 238"/>
            <p:cNvSpPr>
              <a:spLocks noChangeArrowheads="1"/>
            </p:cNvSpPr>
            <p:nvPr/>
          </p:nvSpPr>
          <p:spPr bwMode="auto">
            <a:xfrm>
              <a:off x="4575" y="1846"/>
              <a:ext cx="117" cy="119"/>
            </a:xfrm>
            <a:prstGeom prst="ellipse">
              <a:avLst/>
            </a:prstGeom>
            <a:solidFill>
              <a:schemeClr val="bg1">
                <a:alpha val="25098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21743" name="AutoShape 239"/>
            <p:cNvSpPr>
              <a:spLocks noChangeArrowheads="1"/>
            </p:cNvSpPr>
            <p:nvPr/>
          </p:nvSpPr>
          <p:spPr bwMode="auto">
            <a:xfrm rot="18896301" flipV="1">
              <a:off x="4606" y="1849"/>
              <a:ext cx="34" cy="92"/>
            </a:xfrm>
            <a:custGeom>
              <a:avLst/>
              <a:gdLst>
                <a:gd name="G0" fmla="+- 5822 0 0"/>
                <a:gd name="G1" fmla="+- 21600 0 5822"/>
                <a:gd name="G2" fmla="*/ 5822 1 2"/>
                <a:gd name="G3" fmla="+- 21600 0 G2"/>
                <a:gd name="G4" fmla="+/ 5822 21600 2"/>
                <a:gd name="G5" fmla="+/ G1 0 2"/>
                <a:gd name="G6" fmla="*/ 21600 21600 5822"/>
                <a:gd name="G7" fmla="*/ G6 1 2"/>
                <a:gd name="G8" fmla="+- 21600 0 G7"/>
                <a:gd name="G9" fmla="*/ 21600 1 2"/>
                <a:gd name="G10" fmla="+- 5822 0 G9"/>
                <a:gd name="G11" fmla="?: G10 G8 0"/>
                <a:gd name="G12" fmla="?: G10 G7 21600"/>
                <a:gd name="T0" fmla="*/ 18689 w 21600"/>
                <a:gd name="T1" fmla="*/ 10800 h 21600"/>
                <a:gd name="T2" fmla="*/ 10800 w 21600"/>
                <a:gd name="T3" fmla="*/ 21600 h 21600"/>
                <a:gd name="T4" fmla="*/ 2911 w 21600"/>
                <a:gd name="T5" fmla="*/ 10800 h 21600"/>
                <a:gd name="T6" fmla="*/ 10800 w 21600"/>
                <a:gd name="T7" fmla="*/ 0 h 21600"/>
                <a:gd name="T8" fmla="*/ 4711 w 21600"/>
                <a:gd name="T9" fmla="*/ 4711 h 21600"/>
                <a:gd name="T10" fmla="*/ 16889 w 21600"/>
                <a:gd name="T11" fmla="*/ 1688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822" y="21600"/>
                  </a:lnTo>
                  <a:lnTo>
                    <a:pt x="15778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952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254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20" name="AutoShape 240"/>
            <p:cNvSpPr>
              <a:spLocks noChangeArrowheads="1"/>
            </p:cNvSpPr>
            <p:nvPr/>
          </p:nvSpPr>
          <p:spPr bwMode="auto">
            <a:xfrm>
              <a:off x="4571" y="1843"/>
              <a:ext cx="127" cy="12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231 w 21600"/>
                <a:gd name="T25" fmla="*/ 3231 h 21600"/>
                <a:gd name="T26" fmla="*/ 18369 w 21600"/>
                <a:gd name="T27" fmla="*/ 1836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434" y="10800"/>
                  </a:moveTo>
                  <a:cubicBezTo>
                    <a:pt x="1434" y="15973"/>
                    <a:pt x="5627" y="20166"/>
                    <a:pt x="10800" y="20166"/>
                  </a:cubicBezTo>
                  <a:cubicBezTo>
                    <a:pt x="15973" y="20166"/>
                    <a:pt x="20166" y="15973"/>
                    <a:pt x="20166" y="10800"/>
                  </a:cubicBezTo>
                  <a:cubicBezTo>
                    <a:pt x="20166" y="5627"/>
                    <a:pt x="15973" y="1434"/>
                    <a:pt x="10800" y="1434"/>
                  </a:cubicBezTo>
                  <a:cubicBezTo>
                    <a:pt x="5627" y="1434"/>
                    <a:pt x="1434" y="5627"/>
                    <a:pt x="1434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5161" name="Group 247"/>
          <p:cNvGrpSpPr>
            <a:grpSpLocks/>
          </p:cNvGrpSpPr>
          <p:nvPr/>
        </p:nvGrpSpPr>
        <p:grpSpPr bwMode="auto">
          <a:xfrm>
            <a:off x="2513013" y="5302250"/>
            <a:ext cx="201612" cy="201613"/>
            <a:chOff x="4571" y="1843"/>
            <a:chExt cx="127" cy="127"/>
          </a:xfrm>
        </p:grpSpPr>
        <p:sp>
          <p:nvSpPr>
            <p:cNvPr id="5211" name="Oval 248"/>
            <p:cNvSpPr>
              <a:spLocks noChangeAspect="1" noChangeArrowheads="1"/>
            </p:cNvSpPr>
            <p:nvPr/>
          </p:nvSpPr>
          <p:spPr bwMode="gray">
            <a:xfrm>
              <a:off x="4576" y="1847"/>
              <a:ext cx="116" cy="116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57150">
              <a:noFill/>
              <a:round/>
              <a:headEnd/>
              <a:tailEnd/>
            </a:ln>
          </p:spPr>
          <p:txBody>
            <a:bodyPr wrap="none" tIns="468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5212" name="AutoShape 249"/>
            <p:cNvSpPr>
              <a:spLocks noChangeArrowheads="1"/>
            </p:cNvSpPr>
            <p:nvPr/>
          </p:nvSpPr>
          <p:spPr bwMode="auto">
            <a:xfrm rot="-2703697">
              <a:off x="4643" y="1882"/>
              <a:ext cx="18" cy="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000 w 21600"/>
                <a:gd name="T13" fmla="*/ 5742 h 21600"/>
                <a:gd name="T14" fmla="*/ 15600 w 21600"/>
                <a:gd name="T15" fmla="*/ 1585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765" y="21600"/>
                  </a:lnTo>
                  <a:lnTo>
                    <a:pt x="1383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alpha val="0"/>
              </a:schemeClr>
            </a:solidFill>
            <a:ln w="19050" algn="ctr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213" name="Oval 250"/>
            <p:cNvSpPr>
              <a:spLocks noChangeArrowheads="1"/>
            </p:cNvSpPr>
            <p:nvPr/>
          </p:nvSpPr>
          <p:spPr bwMode="auto">
            <a:xfrm>
              <a:off x="4575" y="1846"/>
              <a:ext cx="117" cy="119"/>
            </a:xfrm>
            <a:prstGeom prst="ellipse">
              <a:avLst/>
            </a:prstGeom>
            <a:solidFill>
              <a:schemeClr val="bg1">
                <a:alpha val="25098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21755" name="AutoShape 251"/>
            <p:cNvSpPr>
              <a:spLocks noChangeArrowheads="1"/>
            </p:cNvSpPr>
            <p:nvPr/>
          </p:nvSpPr>
          <p:spPr bwMode="auto">
            <a:xfrm rot="18896301" flipV="1">
              <a:off x="4606" y="1849"/>
              <a:ext cx="34" cy="92"/>
            </a:xfrm>
            <a:custGeom>
              <a:avLst/>
              <a:gdLst>
                <a:gd name="G0" fmla="+- 5822 0 0"/>
                <a:gd name="G1" fmla="+- 21600 0 5822"/>
                <a:gd name="G2" fmla="*/ 5822 1 2"/>
                <a:gd name="G3" fmla="+- 21600 0 G2"/>
                <a:gd name="G4" fmla="+/ 5822 21600 2"/>
                <a:gd name="G5" fmla="+/ G1 0 2"/>
                <a:gd name="G6" fmla="*/ 21600 21600 5822"/>
                <a:gd name="G7" fmla="*/ G6 1 2"/>
                <a:gd name="G8" fmla="+- 21600 0 G7"/>
                <a:gd name="G9" fmla="*/ 21600 1 2"/>
                <a:gd name="G10" fmla="+- 5822 0 G9"/>
                <a:gd name="G11" fmla="?: G10 G8 0"/>
                <a:gd name="G12" fmla="?: G10 G7 21600"/>
                <a:gd name="T0" fmla="*/ 18689 w 21600"/>
                <a:gd name="T1" fmla="*/ 10800 h 21600"/>
                <a:gd name="T2" fmla="*/ 10800 w 21600"/>
                <a:gd name="T3" fmla="*/ 21600 h 21600"/>
                <a:gd name="T4" fmla="*/ 2911 w 21600"/>
                <a:gd name="T5" fmla="*/ 10800 h 21600"/>
                <a:gd name="T6" fmla="*/ 10800 w 21600"/>
                <a:gd name="T7" fmla="*/ 0 h 21600"/>
                <a:gd name="T8" fmla="*/ 4711 w 21600"/>
                <a:gd name="T9" fmla="*/ 4711 h 21600"/>
                <a:gd name="T10" fmla="*/ 16889 w 21600"/>
                <a:gd name="T11" fmla="*/ 1688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822" y="21600"/>
                  </a:lnTo>
                  <a:lnTo>
                    <a:pt x="15778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952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254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15" name="AutoShape 252"/>
            <p:cNvSpPr>
              <a:spLocks noChangeArrowheads="1"/>
            </p:cNvSpPr>
            <p:nvPr/>
          </p:nvSpPr>
          <p:spPr bwMode="auto">
            <a:xfrm>
              <a:off x="4571" y="1843"/>
              <a:ext cx="127" cy="12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231 w 21600"/>
                <a:gd name="T25" fmla="*/ 3231 h 21600"/>
                <a:gd name="T26" fmla="*/ 18369 w 21600"/>
                <a:gd name="T27" fmla="*/ 1836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434" y="10800"/>
                  </a:moveTo>
                  <a:cubicBezTo>
                    <a:pt x="1434" y="15973"/>
                    <a:pt x="5627" y="20166"/>
                    <a:pt x="10800" y="20166"/>
                  </a:cubicBezTo>
                  <a:cubicBezTo>
                    <a:pt x="15973" y="20166"/>
                    <a:pt x="20166" y="15973"/>
                    <a:pt x="20166" y="10800"/>
                  </a:cubicBezTo>
                  <a:cubicBezTo>
                    <a:pt x="20166" y="5627"/>
                    <a:pt x="15973" y="1434"/>
                    <a:pt x="10800" y="1434"/>
                  </a:cubicBezTo>
                  <a:cubicBezTo>
                    <a:pt x="5627" y="1434"/>
                    <a:pt x="1434" y="5627"/>
                    <a:pt x="1434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5162" name="Group 253"/>
          <p:cNvGrpSpPr>
            <a:grpSpLocks/>
          </p:cNvGrpSpPr>
          <p:nvPr/>
        </p:nvGrpSpPr>
        <p:grpSpPr bwMode="auto">
          <a:xfrm>
            <a:off x="2513013" y="5584825"/>
            <a:ext cx="201612" cy="201613"/>
            <a:chOff x="4566" y="1932"/>
            <a:chExt cx="127" cy="127"/>
          </a:xfrm>
        </p:grpSpPr>
        <p:sp>
          <p:nvSpPr>
            <p:cNvPr id="5206" name="Oval 254"/>
            <p:cNvSpPr>
              <a:spLocks noChangeAspect="1" noChangeArrowheads="1"/>
            </p:cNvSpPr>
            <p:nvPr/>
          </p:nvSpPr>
          <p:spPr bwMode="gray">
            <a:xfrm>
              <a:off x="4571" y="1936"/>
              <a:ext cx="116" cy="116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57150">
              <a:noFill/>
              <a:round/>
              <a:headEnd/>
              <a:tailEnd/>
            </a:ln>
          </p:spPr>
          <p:txBody>
            <a:bodyPr wrap="none" tIns="468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5207" name="AutoShape 255"/>
            <p:cNvSpPr>
              <a:spLocks noChangeArrowheads="1"/>
            </p:cNvSpPr>
            <p:nvPr/>
          </p:nvSpPr>
          <p:spPr bwMode="auto">
            <a:xfrm rot="-2703697">
              <a:off x="4638" y="1971"/>
              <a:ext cx="18" cy="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000 w 21600"/>
                <a:gd name="T13" fmla="*/ 5742 h 21600"/>
                <a:gd name="T14" fmla="*/ 15600 w 21600"/>
                <a:gd name="T15" fmla="*/ 1585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765" y="21600"/>
                  </a:lnTo>
                  <a:lnTo>
                    <a:pt x="1383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alpha val="0"/>
              </a:schemeClr>
            </a:solidFill>
            <a:ln w="19050" algn="ctr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208" name="Oval 256"/>
            <p:cNvSpPr>
              <a:spLocks noChangeArrowheads="1"/>
            </p:cNvSpPr>
            <p:nvPr/>
          </p:nvSpPr>
          <p:spPr bwMode="auto">
            <a:xfrm>
              <a:off x="4570" y="1935"/>
              <a:ext cx="117" cy="119"/>
            </a:xfrm>
            <a:prstGeom prst="ellipse">
              <a:avLst/>
            </a:prstGeom>
            <a:solidFill>
              <a:schemeClr val="bg1">
                <a:alpha val="25098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21761" name="AutoShape 257"/>
            <p:cNvSpPr>
              <a:spLocks noChangeArrowheads="1"/>
            </p:cNvSpPr>
            <p:nvPr/>
          </p:nvSpPr>
          <p:spPr bwMode="auto">
            <a:xfrm rot="18896301" flipV="1">
              <a:off x="4601" y="1938"/>
              <a:ext cx="34" cy="92"/>
            </a:xfrm>
            <a:custGeom>
              <a:avLst/>
              <a:gdLst>
                <a:gd name="G0" fmla="+- 0 0 0"/>
                <a:gd name="G1" fmla="+- 21600 0 0"/>
                <a:gd name="G2" fmla="*/ 0 1 2"/>
                <a:gd name="G3" fmla="+- 21600 0 G2"/>
                <a:gd name="G4" fmla="+/ 0 21600 2"/>
                <a:gd name="G5" fmla="+/ G1 0 2"/>
                <a:gd name="G6" fmla="*/ 21600 21600 0"/>
                <a:gd name="G7" fmla="*/ G6 1 2"/>
                <a:gd name="G8" fmla="+- 21600 0 G7"/>
                <a:gd name="G9" fmla="*/ 21600 1 2"/>
                <a:gd name="G10" fmla="+- 0 0 G9"/>
                <a:gd name="G11" fmla="?: G10 G8 0"/>
                <a:gd name="G12" fmla="?: G10 G7 21600"/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1800 w 21600"/>
                <a:gd name="T9" fmla="*/ 1800 h 21600"/>
                <a:gd name="T10" fmla="*/ 19800 w 21600"/>
                <a:gd name="T11" fmla="*/ 19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/>
            </a:solidFill>
            <a:ln w="952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254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10" name="AutoShape 258"/>
            <p:cNvSpPr>
              <a:spLocks noChangeArrowheads="1"/>
            </p:cNvSpPr>
            <p:nvPr/>
          </p:nvSpPr>
          <p:spPr bwMode="auto">
            <a:xfrm>
              <a:off x="4566" y="1932"/>
              <a:ext cx="127" cy="12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231 w 21600"/>
                <a:gd name="T25" fmla="*/ 3231 h 21600"/>
                <a:gd name="T26" fmla="*/ 18369 w 21600"/>
                <a:gd name="T27" fmla="*/ 1836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434" y="10800"/>
                  </a:moveTo>
                  <a:cubicBezTo>
                    <a:pt x="1434" y="15973"/>
                    <a:pt x="5627" y="20166"/>
                    <a:pt x="10800" y="20166"/>
                  </a:cubicBezTo>
                  <a:cubicBezTo>
                    <a:pt x="15973" y="20166"/>
                    <a:pt x="20166" y="15973"/>
                    <a:pt x="20166" y="10800"/>
                  </a:cubicBezTo>
                  <a:cubicBezTo>
                    <a:pt x="20166" y="5627"/>
                    <a:pt x="15973" y="1434"/>
                    <a:pt x="10800" y="1434"/>
                  </a:cubicBezTo>
                  <a:cubicBezTo>
                    <a:pt x="5627" y="1434"/>
                    <a:pt x="1434" y="5627"/>
                    <a:pt x="1434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5163" name="Group 259"/>
          <p:cNvGrpSpPr>
            <a:grpSpLocks/>
          </p:cNvGrpSpPr>
          <p:nvPr/>
        </p:nvGrpSpPr>
        <p:grpSpPr bwMode="auto">
          <a:xfrm>
            <a:off x="8299450" y="5300663"/>
            <a:ext cx="201613" cy="201612"/>
            <a:chOff x="4571" y="1843"/>
            <a:chExt cx="127" cy="127"/>
          </a:xfrm>
        </p:grpSpPr>
        <p:sp>
          <p:nvSpPr>
            <p:cNvPr id="5201" name="Oval 260"/>
            <p:cNvSpPr>
              <a:spLocks noChangeAspect="1" noChangeArrowheads="1"/>
            </p:cNvSpPr>
            <p:nvPr/>
          </p:nvSpPr>
          <p:spPr bwMode="gray">
            <a:xfrm>
              <a:off x="4576" y="1847"/>
              <a:ext cx="116" cy="116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57150">
              <a:noFill/>
              <a:round/>
              <a:headEnd/>
              <a:tailEnd/>
            </a:ln>
          </p:spPr>
          <p:txBody>
            <a:bodyPr wrap="none" tIns="468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5202" name="AutoShape 261"/>
            <p:cNvSpPr>
              <a:spLocks noChangeArrowheads="1"/>
            </p:cNvSpPr>
            <p:nvPr/>
          </p:nvSpPr>
          <p:spPr bwMode="auto">
            <a:xfrm rot="-2703697">
              <a:off x="4643" y="1882"/>
              <a:ext cx="18" cy="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000 w 21600"/>
                <a:gd name="T13" fmla="*/ 5742 h 21600"/>
                <a:gd name="T14" fmla="*/ 15600 w 21600"/>
                <a:gd name="T15" fmla="*/ 1585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765" y="21600"/>
                  </a:lnTo>
                  <a:lnTo>
                    <a:pt x="1383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alpha val="0"/>
              </a:schemeClr>
            </a:solidFill>
            <a:ln w="19050" algn="ctr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203" name="Oval 262"/>
            <p:cNvSpPr>
              <a:spLocks noChangeArrowheads="1"/>
            </p:cNvSpPr>
            <p:nvPr/>
          </p:nvSpPr>
          <p:spPr bwMode="auto">
            <a:xfrm>
              <a:off x="4575" y="1846"/>
              <a:ext cx="117" cy="119"/>
            </a:xfrm>
            <a:prstGeom prst="ellipse">
              <a:avLst/>
            </a:prstGeom>
            <a:solidFill>
              <a:schemeClr val="bg1">
                <a:alpha val="25098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21767" name="AutoShape 263"/>
            <p:cNvSpPr>
              <a:spLocks noChangeArrowheads="1"/>
            </p:cNvSpPr>
            <p:nvPr/>
          </p:nvSpPr>
          <p:spPr bwMode="auto">
            <a:xfrm rot="18896301" flipV="1">
              <a:off x="4606" y="1849"/>
              <a:ext cx="34" cy="92"/>
            </a:xfrm>
            <a:custGeom>
              <a:avLst/>
              <a:gdLst>
                <a:gd name="G0" fmla="+- 5822 0 0"/>
                <a:gd name="G1" fmla="+- 21600 0 5822"/>
                <a:gd name="G2" fmla="*/ 5822 1 2"/>
                <a:gd name="G3" fmla="+- 21600 0 G2"/>
                <a:gd name="G4" fmla="+/ 5822 21600 2"/>
                <a:gd name="G5" fmla="+/ G1 0 2"/>
                <a:gd name="G6" fmla="*/ 21600 21600 5822"/>
                <a:gd name="G7" fmla="*/ G6 1 2"/>
                <a:gd name="G8" fmla="+- 21600 0 G7"/>
                <a:gd name="G9" fmla="*/ 21600 1 2"/>
                <a:gd name="G10" fmla="+- 5822 0 G9"/>
                <a:gd name="G11" fmla="?: G10 G8 0"/>
                <a:gd name="G12" fmla="?: G10 G7 21600"/>
                <a:gd name="T0" fmla="*/ 18689 w 21600"/>
                <a:gd name="T1" fmla="*/ 10800 h 21600"/>
                <a:gd name="T2" fmla="*/ 10800 w 21600"/>
                <a:gd name="T3" fmla="*/ 21600 h 21600"/>
                <a:gd name="T4" fmla="*/ 2911 w 21600"/>
                <a:gd name="T5" fmla="*/ 10800 h 21600"/>
                <a:gd name="T6" fmla="*/ 10800 w 21600"/>
                <a:gd name="T7" fmla="*/ 0 h 21600"/>
                <a:gd name="T8" fmla="*/ 4711 w 21600"/>
                <a:gd name="T9" fmla="*/ 4711 h 21600"/>
                <a:gd name="T10" fmla="*/ 16889 w 21600"/>
                <a:gd name="T11" fmla="*/ 1688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822" y="21600"/>
                  </a:lnTo>
                  <a:lnTo>
                    <a:pt x="15778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952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254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05" name="AutoShape 264"/>
            <p:cNvSpPr>
              <a:spLocks noChangeArrowheads="1"/>
            </p:cNvSpPr>
            <p:nvPr/>
          </p:nvSpPr>
          <p:spPr bwMode="auto">
            <a:xfrm>
              <a:off x="4571" y="1843"/>
              <a:ext cx="127" cy="12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231 w 21600"/>
                <a:gd name="T25" fmla="*/ 3231 h 21600"/>
                <a:gd name="T26" fmla="*/ 18369 w 21600"/>
                <a:gd name="T27" fmla="*/ 1836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434" y="10800"/>
                  </a:moveTo>
                  <a:cubicBezTo>
                    <a:pt x="1434" y="15973"/>
                    <a:pt x="5627" y="20166"/>
                    <a:pt x="10800" y="20166"/>
                  </a:cubicBezTo>
                  <a:cubicBezTo>
                    <a:pt x="15973" y="20166"/>
                    <a:pt x="20166" y="15973"/>
                    <a:pt x="20166" y="10800"/>
                  </a:cubicBezTo>
                  <a:cubicBezTo>
                    <a:pt x="20166" y="5627"/>
                    <a:pt x="15973" y="1434"/>
                    <a:pt x="10800" y="1434"/>
                  </a:cubicBezTo>
                  <a:cubicBezTo>
                    <a:pt x="5627" y="1434"/>
                    <a:pt x="1434" y="5627"/>
                    <a:pt x="1434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5164" name="Group 265"/>
          <p:cNvGrpSpPr>
            <a:grpSpLocks/>
          </p:cNvGrpSpPr>
          <p:nvPr/>
        </p:nvGrpSpPr>
        <p:grpSpPr bwMode="auto">
          <a:xfrm>
            <a:off x="8299450" y="5584825"/>
            <a:ext cx="201613" cy="201613"/>
            <a:chOff x="4566" y="1932"/>
            <a:chExt cx="127" cy="127"/>
          </a:xfrm>
        </p:grpSpPr>
        <p:sp>
          <p:nvSpPr>
            <p:cNvPr id="5196" name="Oval 266"/>
            <p:cNvSpPr>
              <a:spLocks noChangeAspect="1" noChangeArrowheads="1"/>
            </p:cNvSpPr>
            <p:nvPr/>
          </p:nvSpPr>
          <p:spPr bwMode="gray">
            <a:xfrm>
              <a:off x="4571" y="1936"/>
              <a:ext cx="116" cy="116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57150">
              <a:noFill/>
              <a:round/>
              <a:headEnd/>
              <a:tailEnd/>
            </a:ln>
          </p:spPr>
          <p:txBody>
            <a:bodyPr wrap="none" tIns="468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5197" name="AutoShape 267"/>
            <p:cNvSpPr>
              <a:spLocks noChangeArrowheads="1"/>
            </p:cNvSpPr>
            <p:nvPr/>
          </p:nvSpPr>
          <p:spPr bwMode="auto">
            <a:xfrm rot="-2703697">
              <a:off x="4638" y="1971"/>
              <a:ext cx="18" cy="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000 w 21600"/>
                <a:gd name="T13" fmla="*/ 5742 h 21600"/>
                <a:gd name="T14" fmla="*/ 15600 w 21600"/>
                <a:gd name="T15" fmla="*/ 1585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765" y="21600"/>
                  </a:lnTo>
                  <a:lnTo>
                    <a:pt x="1383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alpha val="0"/>
              </a:schemeClr>
            </a:solidFill>
            <a:ln w="19050" algn="ctr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198" name="Oval 268"/>
            <p:cNvSpPr>
              <a:spLocks noChangeArrowheads="1"/>
            </p:cNvSpPr>
            <p:nvPr/>
          </p:nvSpPr>
          <p:spPr bwMode="auto">
            <a:xfrm>
              <a:off x="4570" y="1935"/>
              <a:ext cx="117" cy="119"/>
            </a:xfrm>
            <a:prstGeom prst="ellipse">
              <a:avLst/>
            </a:prstGeom>
            <a:solidFill>
              <a:schemeClr val="bg1">
                <a:alpha val="25098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21773" name="AutoShape 269"/>
            <p:cNvSpPr>
              <a:spLocks noChangeArrowheads="1"/>
            </p:cNvSpPr>
            <p:nvPr/>
          </p:nvSpPr>
          <p:spPr bwMode="auto">
            <a:xfrm rot="18896301" flipV="1">
              <a:off x="4601" y="1938"/>
              <a:ext cx="34" cy="92"/>
            </a:xfrm>
            <a:custGeom>
              <a:avLst/>
              <a:gdLst>
                <a:gd name="G0" fmla="+- 0 0 0"/>
                <a:gd name="G1" fmla="+- 21600 0 0"/>
                <a:gd name="G2" fmla="*/ 0 1 2"/>
                <a:gd name="G3" fmla="+- 21600 0 G2"/>
                <a:gd name="G4" fmla="+/ 0 21600 2"/>
                <a:gd name="G5" fmla="+/ G1 0 2"/>
                <a:gd name="G6" fmla="*/ 21600 21600 0"/>
                <a:gd name="G7" fmla="*/ G6 1 2"/>
                <a:gd name="G8" fmla="+- 21600 0 G7"/>
                <a:gd name="G9" fmla="*/ 21600 1 2"/>
                <a:gd name="G10" fmla="+- 0 0 G9"/>
                <a:gd name="G11" fmla="?: G10 G8 0"/>
                <a:gd name="G12" fmla="?: G10 G7 21600"/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1800 w 21600"/>
                <a:gd name="T9" fmla="*/ 1800 h 21600"/>
                <a:gd name="T10" fmla="*/ 19800 w 21600"/>
                <a:gd name="T11" fmla="*/ 19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/>
            </a:solidFill>
            <a:ln w="952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254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00" name="AutoShape 270"/>
            <p:cNvSpPr>
              <a:spLocks noChangeArrowheads="1"/>
            </p:cNvSpPr>
            <p:nvPr/>
          </p:nvSpPr>
          <p:spPr bwMode="auto">
            <a:xfrm>
              <a:off x="4566" y="1932"/>
              <a:ext cx="127" cy="12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231 w 21600"/>
                <a:gd name="T25" fmla="*/ 3231 h 21600"/>
                <a:gd name="T26" fmla="*/ 18369 w 21600"/>
                <a:gd name="T27" fmla="*/ 1836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434" y="10800"/>
                  </a:moveTo>
                  <a:cubicBezTo>
                    <a:pt x="1434" y="15973"/>
                    <a:pt x="5627" y="20166"/>
                    <a:pt x="10800" y="20166"/>
                  </a:cubicBezTo>
                  <a:cubicBezTo>
                    <a:pt x="15973" y="20166"/>
                    <a:pt x="20166" y="15973"/>
                    <a:pt x="20166" y="10800"/>
                  </a:cubicBezTo>
                  <a:cubicBezTo>
                    <a:pt x="20166" y="5627"/>
                    <a:pt x="15973" y="1434"/>
                    <a:pt x="10800" y="1434"/>
                  </a:cubicBezTo>
                  <a:cubicBezTo>
                    <a:pt x="5627" y="1434"/>
                    <a:pt x="1434" y="5627"/>
                    <a:pt x="1434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5165" name="Group 271"/>
          <p:cNvGrpSpPr>
            <a:grpSpLocks/>
          </p:cNvGrpSpPr>
          <p:nvPr/>
        </p:nvGrpSpPr>
        <p:grpSpPr bwMode="auto">
          <a:xfrm>
            <a:off x="8299450" y="2781300"/>
            <a:ext cx="201613" cy="201613"/>
            <a:chOff x="4571" y="1843"/>
            <a:chExt cx="127" cy="127"/>
          </a:xfrm>
        </p:grpSpPr>
        <p:sp>
          <p:nvSpPr>
            <p:cNvPr id="5191" name="Oval 272"/>
            <p:cNvSpPr>
              <a:spLocks noChangeAspect="1" noChangeArrowheads="1"/>
            </p:cNvSpPr>
            <p:nvPr/>
          </p:nvSpPr>
          <p:spPr bwMode="gray">
            <a:xfrm>
              <a:off x="4576" y="1847"/>
              <a:ext cx="116" cy="116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57150">
              <a:noFill/>
              <a:round/>
              <a:headEnd/>
              <a:tailEnd/>
            </a:ln>
          </p:spPr>
          <p:txBody>
            <a:bodyPr wrap="none" tIns="468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5192" name="AutoShape 273"/>
            <p:cNvSpPr>
              <a:spLocks noChangeArrowheads="1"/>
            </p:cNvSpPr>
            <p:nvPr/>
          </p:nvSpPr>
          <p:spPr bwMode="auto">
            <a:xfrm rot="-2703697">
              <a:off x="4643" y="1882"/>
              <a:ext cx="18" cy="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000 w 21600"/>
                <a:gd name="T13" fmla="*/ 5742 h 21600"/>
                <a:gd name="T14" fmla="*/ 15600 w 21600"/>
                <a:gd name="T15" fmla="*/ 1585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765" y="21600"/>
                  </a:lnTo>
                  <a:lnTo>
                    <a:pt x="1383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alpha val="0"/>
              </a:schemeClr>
            </a:solidFill>
            <a:ln w="19050" algn="ctr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193" name="Oval 274"/>
            <p:cNvSpPr>
              <a:spLocks noChangeArrowheads="1"/>
            </p:cNvSpPr>
            <p:nvPr/>
          </p:nvSpPr>
          <p:spPr bwMode="auto">
            <a:xfrm>
              <a:off x="4575" y="1846"/>
              <a:ext cx="117" cy="119"/>
            </a:xfrm>
            <a:prstGeom prst="ellipse">
              <a:avLst/>
            </a:prstGeom>
            <a:solidFill>
              <a:schemeClr val="bg1">
                <a:alpha val="25098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21779" name="AutoShape 275"/>
            <p:cNvSpPr>
              <a:spLocks noChangeArrowheads="1"/>
            </p:cNvSpPr>
            <p:nvPr/>
          </p:nvSpPr>
          <p:spPr bwMode="auto">
            <a:xfrm rot="18896301" flipV="1">
              <a:off x="4606" y="1849"/>
              <a:ext cx="34" cy="92"/>
            </a:xfrm>
            <a:custGeom>
              <a:avLst/>
              <a:gdLst>
                <a:gd name="G0" fmla="+- 5822 0 0"/>
                <a:gd name="G1" fmla="+- 21600 0 5822"/>
                <a:gd name="G2" fmla="*/ 5822 1 2"/>
                <a:gd name="G3" fmla="+- 21600 0 G2"/>
                <a:gd name="G4" fmla="+/ 5822 21600 2"/>
                <a:gd name="G5" fmla="+/ G1 0 2"/>
                <a:gd name="G6" fmla="*/ 21600 21600 5822"/>
                <a:gd name="G7" fmla="*/ G6 1 2"/>
                <a:gd name="G8" fmla="+- 21600 0 G7"/>
                <a:gd name="G9" fmla="*/ 21600 1 2"/>
                <a:gd name="G10" fmla="+- 5822 0 G9"/>
                <a:gd name="G11" fmla="?: G10 G8 0"/>
                <a:gd name="G12" fmla="?: G10 G7 21600"/>
                <a:gd name="T0" fmla="*/ 18689 w 21600"/>
                <a:gd name="T1" fmla="*/ 10800 h 21600"/>
                <a:gd name="T2" fmla="*/ 10800 w 21600"/>
                <a:gd name="T3" fmla="*/ 21600 h 21600"/>
                <a:gd name="T4" fmla="*/ 2911 w 21600"/>
                <a:gd name="T5" fmla="*/ 10800 h 21600"/>
                <a:gd name="T6" fmla="*/ 10800 w 21600"/>
                <a:gd name="T7" fmla="*/ 0 h 21600"/>
                <a:gd name="T8" fmla="*/ 4711 w 21600"/>
                <a:gd name="T9" fmla="*/ 4711 h 21600"/>
                <a:gd name="T10" fmla="*/ 16889 w 21600"/>
                <a:gd name="T11" fmla="*/ 1688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822" y="21600"/>
                  </a:lnTo>
                  <a:lnTo>
                    <a:pt x="15778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952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254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95" name="AutoShape 276"/>
            <p:cNvSpPr>
              <a:spLocks noChangeArrowheads="1"/>
            </p:cNvSpPr>
            <p:nvPr/>
          </p:nvSpPr>
          <p:spPr bwMode="auto">
            <a:xfrm>
              <a:off x="4571" y="1843"/>
              <a:ext cx="127" cy="12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231 w 21600"/>
                <a:gd name="T25" fmla="*/ 3231 h 21600"/>
                <a:gd name="T26" fmla="*/ 18369 w 21600"/>
                <a:gd name="T27" fmla="*/ 1836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434" y="10800"/>
                  </a:moveTo>
                  <a:cubicBezTo>
                    <a:pt x="1434" y="15973"/>
                    <a:pt x="5627" y="20166"/>
                    <a:pt x="10800" y="20166"/>
                  </a:cubicBezTo>
                  <a:cubicBezTo>
                    <a:pt x="15973" y="20166"/>
                    <a:pt x="20166" y="15973"/>
                    <a:pt x="20166" y="10800"/>
                  </a:cubicBezTo>
                  <a:cubicBezTo>
                    <a:pt x="20166" y="5627"/>
                    <a:pt x="15973" y="1434"/>
                    <a:pt x="10800" y="1434"/>
                  </a:cubicBezTo>
                  <a:cubicBezTo>
                    <a:pt x="5627" y="1434"/>
                    <a:pt x="1434" y="5627"/>
                    <a:pt x="1434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5166" name="Text Box 283"/>
          <p:cNvSpPr txBox="1">
            <a:spLocks noChangeArrowheads="1"/>
          </p:cNvSpPr>
          <p:nvPr/>
        </p:nvSpPr>
        <p:spPr bwMode="auto">
          <a:xfrm>
            <a:off x="642938" y="2728913"/>
            <a:ext cx="1841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 dirty="0">
                <a:latin typeface="Arial" charset="0"/>
              </a:rPr>
              <a:t>Termin: VALUE_MS_NEXT</a:t>
            </a:r>
          </a:p>
        </p:txBody>
      </p:sp>
      <p:sp>
        <p:nvSpPr>
          <p:cNvPr id="5167" name="Text Box 284"/>
          <p:cNvSpPr txBox="1">
            <a:spLocks noChangeArrowheads="1"/>
          </p:cNvSpPr>
          <p:nvPr/>
        </p:nvSpPr>
        <p:spPr bwMode="auto">
          <a:xfrm>
            <a:off x="1700213" y="2728913"/>
            <a:ext cx="10715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de-DE">
                <a:latin typeface="Arial" charset="0"/>
              </a:rPr>
              <a:t>VALUE_MS_DATE</a:t>
            </a:r>
          </a:p>
        </p:txBody>
      </p:sp>
      <p:sp>
        <p:nvSpPr>
          <p:cNvPr id="5168" name="Text Box 265"/>
          <p:cNvSpPr txBox="1">
            <a:spLocks noChangeArrowheads="1"/>
          </p:cNvSpPr>
          <p:nvPr/>
        </p:nvSpPr>
        <p:spPr bwMode="auto">
          <a:xfrm>
            <a:off x="249238" y="196850"/>
            <a:ext cx="8643242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2000" b="1" dirty="0">
                <a:latin typeface="Calibri" pitchFamily="34" charset="0"/>
              </a:rPr>
              <a:t>Statusbericht Projekt  VALUE_PROJECT_NAME</a:t>
            </a:r>
            <a:endParaRPr lang="de-DE" sz="2000" b="1" dirty="0">
              <a:latin typeface="Calibri" pitchFamily="34" charset="0"/>
            </a:endParaRPr>
          </a:p>
        </p:txBody>
      </p:sp>
      <p:sp>
        <p:nvSpPr>
          <p:cNvPr id="5169" name="Text Box 91"/>
          <p:cNvSpPr txBox="1">
            <a:spLocks noChangeArrowheads="1"/>
          </p:cNvSpPr>
          <p:nvPr/>
        </p:nvSpPr>
        <p:spPr bwMode="auto">
          <a:xfrm>
            <a:off x="230188" y="519783"/>
            <a:ext cx="2968625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1000" dirty="0">
                <a:solidFill>
                  <a:srgbClr val="808080"/>
                </a:solidFill>
                <a:latin typeface="Arial" charset="0"/>
              </a:rPr>
              <a:t> Berichtswoche KW </a:t>
            </a:r>
            <a:r>
              <a:rPr lang="de-CH" sz="1000" dirty="0" smtClean="0">
                <a:solidFill>
                  <a:srgbClr val="808080"/>
                </a:solidFill>
                <a:latin typeface="Arial" charset="0"/>
              </a:rPr>
              <a:t>VALUE_WEEK_OF_YEAR</a:t>
            </a:r>
            <a:endParaRPr lang="de-CH" sz="1000" dirty="0">
              <a:solidFill>
                <a:srgbClr val="808080"/>
              </a:solidFill>
              <a:latin typeface="Arial" charset="0"/>
            </a:endParaRPr>
          </a:p>
        </p:txBody>
      </p:sp>
      <p:sp>
        <p:nvSpPr>
          <p:cNvPr id="5170" name="Text Box 212"/>
          <p:cNvSpPr txBox="1">
            <a:spLocks noChangeArrowheads="1"/>
          </p:cNvSpPr>
          <p:nvPr/>
        </p:nvSpPr>
        <p:spPr bwMode="auto">
          <a:xfrm>
            <a:off x="1428750" y="3159125"/>
            <a:ext cx="10715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de-DE">
                <a:latin typeface="Arial" charset="0"/>
              </a:rPr>
              <a:t>VALUE_TIME_EXP</a:t>
            </a:r>
          </a:p>
        </p:txBody>
      </p:sp>
      <p:sp>
        <p:nvSpPr>
          <p:cNvPr id="5171" name="Text Box 211"/>
          <p:cNvSpPr txBox="1">
            <a:spLocks noChangeArrowheads="1"/>
          </p:cNvSpPr>
          <p:nvPr/>
        </p:nvSpPr>
        <p:spPr bwMode="auto">
          <a:xfrm>
            <a:off x="642938" y="2941638"/>
            <a:ext cx="12239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>
                <a:latin typeface="Arial" charset="0"/>
              </a:rPr>
              <a:t>Fortschritt / Ist:</a:t>
            </a:r>
          </a:p>
        </p:txBody>
      </p:sp>
      <p:sp>
        <p:nvSpPr>
          <p:cNvPr id="5172" name="Text Box 212"/>
          <p:cNvSpPr txBox="1">
            <a:spLocks noChangeArrowheads="1"/>
          </p:cNvSpPr>
          <p:nvPr/>
        </p:nvSpPr>
        <p:spPr bwMode="auto">
          <a:xfrm>
            <a:off x="1428750" y="2943225"/>
            <a:ext cx="10715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de-DE">
                <a:latin typeface="Arial" charset="0"/>
              </a:rPr>
              <a:t>VALUE_TIME_ACT</a:t>
            </a:r>
          </a:p>
        </p:txBody>
      </p:sp>
      <p:grpSp>
        <p:nvGrpSpPr>
          <p:cNvPr id="5173" name="Group 253"/>
          <p:cNvGrpSpPr>
            <a:grpSpLocks/>
          </p:cNvGrpSpPr>
          <p:nvPr/>
        </p:nvGrpSpPr>
        <p:grpSpPr bwMode="auto">
          <a:xfrm>
            <a:off x="2500313" y="3157538"/>
            <a:ext cx="201612" cy="201612"/>
            <a:chOff x="4566" y="1932"/>
            <a:chExt cx="127" cy="127"/>
          </a:xfrm>
        </p:grpSpPr>
        <p:sp>
          <p:nvSpPr>
            <p:cNvPr id="5186" name="Oval 254"/>
            <p:cNvSpPr>
              <a:spLocks noChangeAspect="1" noChangeArrowheads="1"/>
            </p:cNvSpPr>
            <p:nvPr/>
          </p:nvSpPr>
          <p:spPr bwMode="gray">
            <a:xfrm>
              <a:off x="4571" y="1936"/>
              <a:ext cx="116" cy="116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57150">
              <a:noFill/>
              <a:round/>
              <a:headEnd/>
              <a:tailEnd/>
            </a:ln>
          </p:spPr>
          <p:txBody>
            <a:bodyPr wrap="none" tIns="468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5187" name="AutoShape 255"/>
            <p:cNvSpPr>
              <a:spLocks noChangeArrowheads="1"/>
            </p:cNvSpPr>
            <p:nvPr/>
          </p:nvSpPr>
          <p:spPr bwMode="auto">
            <a:xfrm rot="-2703697">
              <a:off x="4638" y="1971"/>
              <a:ext cx="18" cy="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000 w 21600"/>
                <a:gd name="T13" fmla="*/ 5742 h 21600"/>
                <a:gd name="T14" fmla="*/ 15600 w 21600"/>
                <a:gd name="T15" fmla="*/ 1585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765" y="21600"/>
                  </a:lnTo>
                  <a:lnTo>
                    <a:pt x="1383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alpha val="0"/>
              </a:schemeClr>
            </a:solidFill>
            <a:ln w="19050" algn="ctr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188" name="Oval 256"/>
            <p:cNvSpPr>
              <a:spLocks noChangeArrowheads="1"/>
            </p:cNvSpPr>
            <p:nvPr/>
          </p:nvSpPr>
          <p:spPr bwMode="auto">
            <a:xfrm>
              <a:off x="4570" y="1935"/>
              <a:ext cx="117" cy="119"/>
            </a:xfrm>
            <a:prstGeom prst="ellipse">
              <a:avLst/>
            </a:prstGeom>
            <a:solidFill>
              <a:schemeClr val="bg1">
                <a:alpha val="25098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91" name="AutoShape 257"/>
            <p:cNvSpPr>
              <a:spLocks noChangeArrowheads="1"/>
            </p:cNvSpPr>
            <p:nvPr/>
          </p:nvSpPr>
          <p:spPr bwMode="auto">
            <a:xfrm rot="18896301" flipV="1">
              <a:off x="4601" y="1938"/>
              <a:ext cx="34" cy="92"/>
            </a:xfrm>
            <a:custGeom>
              <a:avLst/>
              <a:gdLst>
                <a:gd name="G0" fmla="+- 0 0 0"/>
                <a:gd name="G1" fmla="+- 21600 0 0"/>
                <a:gd name="G2" fmla="*/ 0 1 2"/>
                <a:gd name="G3" fmla="+- 21600 0 G2"/>
                <a:gd name="G4" fmla="+/ 0 21600 2"/>
                <a:gd name="G5" fmla="+/ G1 0 2"/>
                <a:gd name="G6" fmla="*/ 21600 21600 0"/>
                <a:gd name="G7" fmla="*/ G6 1 2"/>
                <a:gd name="G8" fmla="+- 21600 0 G7"/>
                <a:gd name="G9" fmla="*/ 21600 1 2"/>
                <a:gd name="G10" fmla="+- 0 0 G9"/>
                <a:gd name="G11" fmla="?: G10 G8 0"/>
                <a:gd name="G12" fmla="?: G10 G7 21600"/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1800 w 21600"/>
                <a:gd name="T9" fmla="*/ 1800 h 21600"/>
                <a:gd name="T10" fmla="*/ 19800 w 21600"/>
                <a:gd name="T11" fmla="*/ 19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/>
            </a:solidFill>
            <a:ln w="952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254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90" name="AutoShape 258"/>
            <p:cNvSpPr>
              <a:spLocks noChangeArrowheads="1"/>
            </p:cNvSpPr>
            <p:nvPr/>
          </p:nvSpPr>
          <p:spPr bwMode="auto">
            <a:xfrm>
              <a:off x="4566" y="1932"/>
              <a:ext cx="127" cy="12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231 w 21600"/>
                <a:gd name="T25" fmla="*/ 3231 h 21600"/>
                <a:gd name="T26" fmla="*/ 18369 w 21600"/>
                <a:gd name="T27" fmla="*/ 1836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434" y="10800"/>
                  </a:moveTo>
                  <a:cubicBezTo>
                    <a:pt x="1434" y="15973"/>
                    <a:pt x="5627" y="20166"/>
                    <a:pt x="10800" y="20166"/>
                  </a:cubicBezTo>
                  <a:cubicBezTo>
                    <a:pt x="15973" y="20166"/>
                    <a:pt x="20166" y="15973"/>
                    <a:pt x="20166" y="10800"/>
                  </a:cubicBezTo>
                  <a:cubicBezTo>
                    <a:pt x="20166" y="5627"/>
                    <a:pt x="15973" y="1434"/>
                    <a:pt x="10800" y="1434"/>
                  </a:cubicBezTo>
                  <a:cubicBezTo>
                    <a:pt x="5627" y="1434"/>
                    <a:pt x="1434" y="5627"/>
                    <a:pt x="1434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5174" name="AutoShape 214"/>
          <p:cNvSpPr>
            <a:spLocks noChangeArrowheads="1"/>
          </p:cNvSpPr>
          <p:nvPr/>
        </p:nvSpPr>
        <p:spPr bwMode="auto">
          <a:xfrm>
            <a:off x="642938" y="5237163"/>
            <a:ext cx="2143125" cy="64770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C0C0C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de-DE">
              <a:latin typeface="Arial" charset="0"/>
            </a:endParaRPr>
          </a:p>
        </p:txBody>
      </p:sp>
      <p:sp>
        <p:nvSpPr>
          <p:cNvPr id="5175" name="AutoShape 214"/>
          <p:cNvSpPr>
            <a:spLocks noChangeArrowheads="1"/>
          </p:cNvSpPr>
          <p:nvPr/>
        </p:nvSpPr>
        <p:spPr bwMode="auto">
          <a:xfrm>
            <a:off x="6357938" y="2713038"/>
            <a:ext cx="2214562" cy="64770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C0C0C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de-DE">
              <a:latin typeface="Arial" charset="0"/>
            </a:endParaRPr>
          </a:p>
        </p:txBody>
      </p:sp>
      <p:sp>
        <p:nvSpPr>
          <p:cNvPr id="5176" name="AutoShape 214"/>
          <p:cNvSpPr>
            <a:spLocks noChangeArrowheads="1"/>
          </p:cNvSpPr>
          <p:nvPr/>
        </p:nvSpPr>
        <p:spPr bwMode="auto">
          <a:xfrm>
            <a:off x="6357938" y="5237163"/>
            <a:ext cx="2214562" cy="64770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C0C0C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de-DE">
              <a:latin typeface="Arial" charset="0"/>
            </a:endParaRPr>
          </a:p>
        </p:txBody>
      </p:sp>
      <p:grpSp>
        <p:nvGrpSpPr>
          <p:cNvPr id="5178" name="Group 265"/>
          <p:cNvGrpSpPr>
            <a:grpSpLocks/>
          </p:cNvGrpSpPr>
          <p:nvPr/>
        </p:nvGrpSpPr>
        <p:grpSpPr bwMode="auto">
          <a:xfrm>
            <a:off x="8316913" y="3068638"/>
            <a:ext cx="201612" cy="201612"/>
            <a:chOff x="4566" y="1932"/>
            <a:chExt cx="127" cy="127"/>
          </a:xfrm>
        </p:grpSpPr>
        <p:sp>
          <p:nvSpPr>
            <p:cNvPr id="5181" name="Oval 266"/>
            <p:cNvSpPr>
              <a:spLocks noChangeAspect="1" noChangeArrowheads="1"/>
            </p:cNvSpPr>
            <p:nvPr/>
          </p:nvSpPr>
          <p:spPr bwMode="gray">
            <a:xfrm>
              <a:off x="4571" y="1936"/>
              <a:ext cx="116" cy="116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57150">
              <a:noFill/>
              <a:round/>
              <a:headEnd/>
              <a:tailEnd/>
            </a:ln>
          </p:spPr>
          <p:txBody>
            <a:bodyPr wrap="none" tIns="468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5182" name="AutoShape 267"/>
            <p:cNvSpPr>
              <a:spLocks noChangeArrowheads="1"/>
            </p:cNvSpPr>
            <p:nvPr/>
          </p:nvSpPr>
          <p:spPr bwMode="auto">
            <a:xfrm rot="-2703697">
              <a:off x="4638" y="1971"/>
              <a:ext cx="18" cy="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000 w 21600"/>
                <a:gd name="T13" fmla="*/ 5742 h 21600"/>
                <a:gd name="T14" fmla="*/ 15600 w 21600"/>
                <a:gd name="T15" fmla="*/ 1585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765" y="21600"/>
                  </a:lnTo>
                  <a:lnTo>
                    <a:pt x="1383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alpha val="0"/>
              </a:schemeClr>
            </a:solidFill>
            <a:ln w="19050" algn="ctr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183" name="Oval 268"/>
            <p:cNvSpPr>
              <a:spLocks noChangeArrowheads="1"/>
            </p:cNvSpPr>
            <p:nvPr/>
          </p:nvSpPr>
          <p:spPr bwMode="auto">
            <a:xfrm>
              <a:off x="4570" y="1935"/>
              <a:ext cx="117" cy="119"/>
            </a:xfrm>
            <a:prstGeom prst="ellipse">
              <a:avLst/>
            </a:prstGeom>
            <a:solidFill>
              <a:schemeClr val="bg1">
                <a:alpha val="25098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97" name="AutoShape 269"/>
            <p:cNvSpPr>
              <a:spLocks noChangeArrowheads="1"/>
            </p:cNvSpPr>
            <p:nvPr/>
          </p:nvSpPr>
          <p:spPr bwMode="auto">
            <a:xfrm rot="18896301" flipV="1">
              <a:off x="4601" y="1938"/>
              <a:ext cx="34" cy="92"/>
            </a:xfrm>
            <a:custGeom>
              <a:avLst/>
              <a:gdLst>
                <a:gd name="G0" fmla="+- 0 0 0"/>
                <a:gd name="G1" fmla="+- 21600 0 0"/>
                <a:gd name="G2" fmla="*/ 0 1 2"/>
                <a:gd name="G3" fmla="+- 21600 0 G2"/>
                <a:gd name="G4" fmla="+/ 0 21600 2"/>
                <a:gd name="G5" fmla="+/ G1 0 2"/>
                <a:gd name="G6" fmla="*/ 21600 21600 0"/>
                <a:gd name="G7" fmla="*/ G6 1 2"/>
                <a:gd name="G8" fmla="+- 21600 0 G7"/>
                <a:gd name="G9" fmla="*/ 21600 1 2"/>
                <a:gd name="G10" fmla="+- 0 0 G9"/>
                <a:gd name="G11" fmla="?: G10 G8 0"/>
                <a:gd name="G12" fmla="?: G10 G7 21600"/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1800 w 21600"/>
                <a:gd name="T9" fmla="*/ 1800 h 21600"/>
                <a:gd name="T10" fmla="*/ 19800 w 21600"/>
                <a:gd name="T11" fmla="*/ 19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/>
            </a:solidFill>
            <a:ln w="952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254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85" name="AutoShape 270"/>
            <p:cNvSpPr>
              <a:spLocks noChangeArrowheads="1"/>
            </p:cNvSpPr>
            <p:nvPr/>
          </p:nvSpPr>
          <p:spPr bwMode="auto">
            <a:xfrm>
              <a:off x="4566" y="1932"/>
              <a:ext cx="127" cy="12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231 w 21600"/>
                <a:gd name="T25" fmla="*/ 3231 h 21600"/>
                <a:gd name="T26" fmla="*/ 18369 w 21600"/>
                <a:gd name="T27" fmla="*/ 1836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434" y="10800"/>
                  </a:moveTo>
                  <a:cubicBezTo>
                    <a:pt x="1434" y="15973"/>
                    <a:pt x="5627" y="20166"/>
                    <a:pt x="10800" y="20166"/>
                  </a:cubicBezTo>
                  <a:cubicBezTo>
                    <a:pt x="15973" y="20166"/>
                    <a:pt x="20166" y="15973"/>
                    <a:pt x="20166" y="10800"/>
                  </a:cubicBezTo>
                  <a:cubicBezTo>
                    <a:pt x="20166" y="5627"/>
                    <a:pt x="15973" y="1434"/>
                    <a:pt x="10800" y="1434"/>
                  </a:cubicBezTo>
                  <a:cubicBezTo>
                    <a:pt x="5627" y="1434"/>
                    <a:pt x="1434" y="5627"/>
                    <a:pt x="1434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5179" name="Text Box 230"/>
          <p:cNvSpPr txBox="1">
            <a:spLocks noChangeArrowheads="1"/>
          </p:cNvSpPr>
          <p:nvPr/>
        </p:nvSpPr>
        <p:spPr bwMode="auto">
          <a:xfrm>
            <a:off x="6357938" y="2974975"/>
            <a:ext cx="138271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>
                <a:latin typeface="Arial" charset="0"/>
              </a:rPr>
              <a:t>Risikopotential </a:t>
            </a:r>
          </a:p>
          <a:p>
            <a:r>
              <a:rPr lang="de-DE">
                <a:latin typeface="Arial" charset="0"/>
              </a:rPr>
              <a:t>(Top):</a:t>
            </a:r>
          </a:p>
        </p:txBody>
      </p:sp>
      <p:sp>
        <p:nvSpPr>
          <p:cNvPr id="5180" name="Text Box 227"/>
          <p:cNvSpPr txBox="1">
            <a:spLocks noChangeArrowheads="1"/>
          </p:cNvSpPr>
          <p:nvPr/>
        </p:nvSpPr>
        <p:spPr bwMode="auto">
          <a:xfrm>
            <a:off x="6931025" y="3097213"/>
            <a:ext cx="135731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de-DE">
                <a:latin typeface="Arial" charset="0"/>
              </a:rPr>
              <a:t>VALUE_RISK_TOP_PERC  (VALUE_RISK_TOP_EUR)</a:t>
            </a:r>
          </a:p>
        </p:txBody>
      </p:sp>
      <p:grpSp>
        <p:nvGrpSpPr>
          <p:cNvPr id="128" name="Gruppieren 127"/>
          <p:cNvGrpSpPr/>
          <p:nvPr/>
        </p:nvGrpSpPr>
        <p:grpSpPr>
          <a:xfrm>
            <a:off x="331200" y="1094400"/>
            <a:ext cx="2793950" cy="2372867"/>
            <a:chOff x="179512" y="188640"/>
            <a:chExt cx="2793950" cy="2372867"/>
          </a:xfrm>
        </p:grpSpPr>
        <p:sp>
          <p:nvSpPr>
            <p:cNvPr id="129" name="Auf der gleichen Seite des Rechtecks liegende Ecken abrunden 128"/>
            <p:cNvSpPr/>
            <p:nvPr/>
          </p:nvSpPr>
          <p:spPr>
            <a:xfrm rot="10800000">
              <a:off x="181981" y="2451398"/>
              <a:ext cx="2791481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0" name="Auf der gleichen Seite des Rechtecks liegende Ecken abrunden 129"/>
            <p:cNvSpPr/>
            <p:nvPr/>
          </p:nvSpPr>
          <p:spPr>
            <a:xfrm>
              <a:off x="179512" y="188640"/>
              <a:ext cx="2791481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1" name="Abgerundetes Rechteck 130"/>
            <p:cNvSpPr/>
            <p:nvPr/>
          </p:nvSpPr>
          <p:spPr>
            <a:xfrm>
              <a:off x="179512" y="188641"/>
              <a:ext cx="2791054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2" name="Rectangle 18"/>
            <p:cNvSpPr>
              <a:spLocks noChangeArrowheads="1"/>
            </p:cNvSpPr>
            <p:nvPr/>
          </p:nvSpPr>
          <p:spPr bwMode="auto">
            <a:xfrm>
              <a:off x="179512" y="188640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Termin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133" name="Gruppieren 132"/>
          <p:cNvGrpSpPr/>
          <p:nvPr/>
        </p:nvGrpSpPr>
        <p:grpSpPr>
          <a:xfrm>
            <a:off x="331200" y="3621600"/>
            <a:ext cx="2793950" cy="2372867"/>
            <a:chOff x="179512" y="188640"/>
            <a:chExt cx="2793950" cy="2372867"/>
          </a:xfrm>
        </p:grpSpPr>
        <p:sp>
          <p:nvSpPr>
            <p:cNvPr id="134" name="Auf der gleichen Seite des Rechtecks liegende Ecken abrunden 133"/>
            <p:cNvSpPr/>
            <p:nvPr/>
          </p:nvSpPr>
          <p:spPr>
            <a:xfrm rot="10800000">
              <a:off x="181981" y="2451398"/>
              <a:ext cx="2791481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5" name="Auf der gleichen Seite des Rechtecks liegende Ecken abrunden 134"/>
            <p:cNvSpPr/>
            <p:nvPr/>
          </p:nvSpPr>
          <p:spPr>
            <a:xfrm>
              <a:off x="179512" y="188640"/>
              <a:ext cx="2791481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6" name="Abgerundetes Rechteck 135"/>
            <p:cNvSpPr/>
            <p:nvPr/>
          </p:nvSpPr>
          <p:spPr>
            <a:xfrm>
              <a:off x="179512" y="188641"/>
              <a:ext cx="2791054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7" name="Rectangle 18"/>
            <p:cNvSpPr>
              <a:spLocks noChangeArrowheads="1"/>
            </p:cNvSpPr>
            <p:nvPr/>
          </p:nvSpPr>
          <p:spPr bwMode="auto">
            <a:xfrm>
              <a:off x="179512" y="188640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Budget / Aufwand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138" name="Gruppieren 137"/>
          <p:cNvGrpSpPr/>
          <p:nvPr/>
        </p:nvGrpSpPr>
        <p:grpSpPr>
          <a:xfrm>
            <a:off x="6080400" y="1094400"/>
            <a:ext cx="2793950" cy="2372867"/>
            <a:chOff x="179512" y="188640"/>
            <a:chExt cx="2793950" cy="2372867"/>
          </a:xfrm>
        </p:grpSpPr>
        <p:sp>
          <p:nvSpPr>
            <p:cNvPr id="139" name="Auf der gleichen Seite des Rechtecks liegende Ecken abrunden 138"/>
            <p:cNvSpPr/>
            <p:nvPr/>
          </p:nvSpPr>
          <p:spPr>
            <a:xfrm rot="10800000">
              <a:off x="181981" y="2451398"/>
              <a:ext cx="2791481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0" name="Auf der gleichen Seite des Rechtecks liegende Ecken abrunden 139"/>
            <p:cNvSpPr/>
            <p:nvPr/>
          </p:nvSpPr>
          <p:spPr>
            <a:xfrm>
              <a:off x="179512" y="188640"/>
              <a:ext cx="2791481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1" name="Abgerundetes Rechteck 140"/>
            <p:cNvSpPr/>
            <p:nvPr/>
          </p:nvSpPr>
          <p:spPr>
            <a:xfrm>
              <a:off x="179512" y="188641"/>
              <a:ext cx="2791054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2" name="Rectangle 18"/>
            <p:cNvSpPr>
              <a:spLocks noChangeArrowheads="1"/>
            </p:cNvSpPr>
            <p:nvPr/>
          </p:nvSpPr>
          <p:spPr bwMode="auto">
            <a:xfrm>
              <a:off x="179512" y="188640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Risiko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143" name="Gruppieren 142"/>
          <p:cNvGrpSpPr/>
          <p:nvPr/>
        </p:nvGrpSpPr>
        <p:grpSpPr>
          <a:xfrm>
            <a:off x="6080400" y="3621600"/>
            <a:ext cx="2793950" cy="2372867"/>
            <a:chOff x="179512" y="188640"/>
            <a:chExt cx="2793950" cy="2372867"/>
          </a:xfrm>
        </p:grpSpPr>
        <p:sp>
          <p:nvSpPr>
            <p:cNvPr id="144" name="Auf der gleichen Seite des Rechtecks liegende Ecken abrunden 143"/>
            <p:cNvSpPr/>
            <p:nvPr/>
          </p:nvSpPr>
          <p:spPr>
            <a:xfrm rot="10800000">
              <a:off x="181981" y="2451398"/>
              <a:ext cx="2791481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5" name="Auf der gleichen Seite des Rechtecks liegende Ecken abrunden 144"/>
            <p:cNvSpPr/>
            <p:nvPr/>
          </p:nvSpPr>
          <p:spPr>
            <a:xfrm>
              <a:off x="179512" y="188640"/>
              <a:ext cx="2791481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6" name="Abgerundetes Rechteck 145"/>
            <p:cNvSpPr/>
            <p:nvPr/>
          </p:nvSpPr>
          <p:spPr>
            <a:xfrm>
              <a:off x="179512" y="188641"/>
              <a:ext cx="2791054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7" name="Rectangle 18"/>
            <p:cNvSpPr>
              <a:spLocks noChangeArrowheads="1"/>
            </p:cNvSpPr>
            <p:nvPr/>
          </p:nvSpPr>
          <p:spPr bwMode="auto">
            <a:xfrm>
              <a:off x="179512" y="188640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Qualität / </a:t>
              </a:r>
              <a:r>
                <a:rPr lang="de-DE" sz="1200" dirty="0" err="1" smtClean="0">
                  <a:solidFill>
                    <a:schemeClr val="bg1"/>
                  </a:solidFill>
                  <a:latin typeface="Arial" charset="0"/>
                </a:rPr>
                <a:t>Earned</a:t>
              </a:r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 Value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sp>
        <p:nvSpPr>
          <p:cNvPr id="117" name="Text Box 87"/>
          <p:cNvSpPr txBox="1">
            <a:spLocks noChangeArrowheads="1"/>
          </p:cNvSpPr>
          <p:nvPr/>
        </p:nvSpPr>
        <p:spPr bwMode="auto">
          <a:xfrm>
            <a:off x="3275856" y="4387379"/>
            <a:ext cx="657789" cy="69780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 dirty="0" smtClean="0">
                <a:latin typeface="Arial" charset="0"/>
              </a:rPr>
              <a:t>PICTURE_HARVEY</a:t>
            </a:r>
            <a:endParaRPr lang="de-DE" sz="7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Box 265"/>
          <p:cNvSpPr txBox="1">
            <a:spLocks noChangeArrowheads="1"/>
          </p:cNvSpPr>
          <p:nvPr/>
        </p:nvSpPr>
        <p:spPr bwMode="auto">
          <a:xfrm>
            <a:off x="249238" y="196850"/>
            <a:ext cx="8571234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2000" b="1" dirty="0">
                <a:latin typeface="Calibri" pitchFamily="34" charset="0"/>
              </a:rPr>
              <a:t>Statusbericht Projekt  VALUE_PROJECT_NAME</a:t>
            </a:r>
            <a:endParaRPr lang="de-DE" sz="2000" b="1" dirty="0">
              <a:latin typeface="Calibri" pitchFamily="34" charset="0"/>
            </a:endParaRPr>
          </a:p>
        </p:txBody>
      </p:sp>
      <p:sp>
        <p:nvSpPr>
          <p:cNvPr id="28" name="Text Box 91"/>
          <p:cNvSpPr txBox="1">
            <a:spLocks noChangeArrowheads="1"/>
          </p:cNvSpPr>
          <p:nvPr/>
        </p:nvSpPr>
        <p:spPr bwMode="auto">
          <a:xfrm>
            <a:off x="230188" y="519783"/>
            <a:ext cx="2968625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1000" dirty="0">
                <a:solidFill>
                  <a:srgbClr val="808080"/>
                </a:solidFill>
                <a:latin typeface="Arial" charset="0"/>
              </a:rPr>
              <a:t> Berichtswoche KW </a:t>
            </a:r>
            <a:r>
              <a:rPr lang="de-CH" sz="1000" dirty="0" smtClean="0">
                <a:solidFill>
                  <a:srgbClr val="808080"/>
                </a:solidFill>
                <a:latin typeface="Arial" charset="0"/>
              </a:rPr>
              <a:t>VALUE_WEEK_OF_YEAR</a:t>
            </a:r>
            <a:endParaRPr lang="de-CH" sz="1000" dirty="0">
              <a:solidFill>
                <a:srgbClr val="808080"/>
              </a:solidFill>
              <a:latin typeface="Arial" charset="0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324000" y="1083600"/>
            <a:ext cx="4183200" cy="2372867"/>
            <a:chOff x="-4501008" y="2204864"/>
            <a:chExt cx="4183200" cy="2372867"/>
          </a:xfrm>
        </p:grpSpPr>
        <p:sp>
          <p:nvSpPr>
            <p:cNvPr id="7" name="Auf der gleichen Seite des Rechtecks liegende Ecken abrunden 6"/>
            <p:cNvSpPr/>
            <p:nvPr/>
          </p:nvSpPr>
          <p:spPr>
            <a:xfrm rot="10800000">
              <a:off x="-4490208" y="4467622"/>
              <a:ext cx="4172400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Auf der gleichen Seite des Rechtecks liegende Ecken abrunden 7"/>
            <p:cNvSpPr/>
            <p:nvPr/>
          </p:nvSpPr>
          <p:spPr>
            <a:xfrm>
              <a:off x="-4501008" y="2204864"/>
              <a:ext cx="4172400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Abgerundetes Rechteck 8"/>
            <p:cNvSpPr/>
            <p:nvPr/>
          </p:nvSpPr>
          <p:spPr>
            <a:xfrm>
              <a:off x="-4501008" y="2204865"/>
              <a:ext cx="4172400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Rectangle 18"/>
            <p:cNvSpPr>
              <a:spLocks noChangeArrowheads="1"/>
            </p:cNvSpPr>
            <p:nvPr/>
          </p:nvSpPr>
          <p:spPr bwMode="auto">
            <a:xfrm>
              <a:off x="-4501008" y="2204864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Termin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aphicFrame>
        <p:nvGraphicFramePr>
          <p:cNvPr id="11" name="Tabelle 10"/>
          <p:cNvGraphicFramePr>
            <a:graphicFrameLocks noGrp="1"/>
          </p:cNvGraphicFramePr>
          <p:nvPr/>
        </p:nvGraphicFramePr>
        <p:xfrm>
          <a:off x="380788" y="1326020"/>
          <a:ext cx="4035600" cy="205824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957600"/>
                <a:gridCol w="648000"/>
                <a:gridCol w="644400"/>
                <a:gridCol w="572400"/>
                <a:gridCol w="1213200"/>
              </a:tblGrid>
              <a:tr h="2808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Meilensteine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Plantermin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err="1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Erw</a:t>
                      </a:r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./Ist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err="1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Planabw</a:t>
                      </a:r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Abstimmungsstand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FIXEDTABLE_MILESTONES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2" name="Text Box 87"/>
          <p:cNvSpPr txBox="1">
            <a:spLocks noChangeArrowheads="1"/>
          </p:cNvSpPr>
          <p:nvPr/>
        </p:nvSpPr>
        <p:spPr bwMode="auto">
          <a:xfrm>
            <a:off x="3779912" y="1077452"/>
            <a:ext cx="933450" cy="214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 dirty="0">
                <a:latin typeface="Arial" charset="0"/>
              </a:rPr>
              <a:t>PICTURE_TIME_STATE</a:t>
            </a:r>
          </a:p>
        </p:txBody>
      </p:sp>
      <p:grpSp>
        <p:nvGrpSpPr>
          <p:cNvPr id="13" name="Gruppieren 12"/>
          <p:cNvGrpSpPr/>
          <p:nvPr/>
        </p:nvGrpSpPr>
        <p:grpSpPr>
          <a:xfrm>
            <a:off x="4636800" y="1083600"/>
            <a:ext cx="4183200" cy="2372867"/>
            <a:chOff x="-4501008" y="2204864"/>
            <a:chExt cx="4183200" cy="2372867"/>
          </a:xfrm>
        </p:grpSpPr>
        <p:sp>
          <p:nvSpPr>
            <p:cNvPr id="14" name="Auf der gleichen Seite des Rechtecks liegende Ecken abrunden 13"/>
            <p:cNvSpPr/>
            <p:nvPr/>
          </p:nvSpPr>
          <p:spPr>
            <a:xfrm rot="10800000">
              <a:off x="-4490208" y="4467622"/>
              <a:ext cx="4172400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Auf der gleichen Seite des Rechtecks liegende Ecken abrunden 14"/>
            <p:cNvSpPr/>
            <p:nvPr/>
          </p:nvSpPr>
          <p:spPr>
            <a:xfrm>
              <a:off x="-4501008" y="2204864"/>
              <a:ext cx="4172400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Abgerundetes Rechteck 15"/>
            <p:cNvSpPr/>
            <p:nvPr/>
          </p:nvSpPr>
          <p:spPr>
            <a:xfrm>
              <a:off x="-4501008" y="2204865"/>
              <a:ext cx="4172400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-4501008" y="2204864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Risiko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aphicFrame>
        <p:nvGraphicFramePr>
          <p:cNvPr id="18" name="Tabelle 17"/>
          <p:cNvGraphicFramePr>
            <a:graphicFrameLocks noGrp="1"/>
          </p:cNvGraphicFramePr>
          <p:nvPr/>
        </p:nvGraphicFramePr>
        <p:xfrm>
          <a:off x="4701268" y="1326020"/>
          <a:ext cx="4028400" cy="205728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004400"/>
                <a:gridCol w="712800"/>
                <a:gridCol w="662400"/>
                <a:gridCol w="720000"/>
                <a:gridCol w="928800"/>
              </a:tblGrid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TOP-Risiko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Potential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Eintritts – wahr.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Schadensausmaß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VALUE_TOP_NAM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VALUE_TOP_IND</a:t>
                      </a:r>
                      <a:endParaRPr kumimoji="0" lang="de-DE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VALUE_TOP_PRB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VALUE_TOP_IMP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VALUE_TOP_STT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latin typeface="Arial" pitchFamily="34" charset="0"/>
                          <a:cs typeface="Arial" pitchFamily="34" charset="0"/>
                        </a:rPr>
                        <a:t> Risikokategorien</a:t>
                      </a:r>
                      <a:endParaRPr lang="de-DE" sz="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VALUE_R1_NAM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VALUE_R1_IND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VALUE_R2_NAM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VALUE_R2_IND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VALUE_R3_NAM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VALUE_R3_IND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VALUE_R4_NAM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VALUE_R4_IND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VALUE_R5_NAM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VALUE_R5_IND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9" name="Text Box 87"/>
          <p:cNvSpPr txBox="1">
            <a:spLocks noChangeArrowheads="1"/>
          </p:cNvSpPr>
          <p:nvPr/>
        </p:nvSpPr>
        <p:spPr bwMode="auto">
          <a:xfrm>
            <a:off x="8100392" y="1077956"/>
            <a:ext cx="933450" cy="2143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 dirty="0">
                <a:latin typeface="Arial" charset="0"/>
              </a:rPr>
              <a:t>PICTURE_RISK_STATE</a:t>
            </a:r>
          </a:p>
        </p:txBody>
      </p:sp>
      <p:grpSp>
        <p:nvGrpSpPr>
          <p:cNvPr id="20" name="Gruppieren 19"/>
          <p:cNvGrpSpPr/>
          <p:nvPr/>
        </p:nvGrpSpPr>
        <p:grpSpPr>
          <a:xfrm>
            <a:off x="324000" y="3603600"/>
            <a:ext cx="4183200" cy="2372867"/>
            <a:chOff x="-4501008" y="2204864"/>
            <a:chExt cx="4183200" cy="2372867"/>
          </a:xfrm>
        </p:grpSpPr>
        <p:sp>
          <p:nvSpPr>
            <p:cNvPr id="21" name="Auf der gleichen Seite des Rechtecks liegende Ecken abrunden 20"/>
            <p:cNvSpPr/>
            <p:nvPr/>
          </p:nvSpPr>
          <p:spPr>
            <a:xfrm rot="10800000">
              <a:off x="-4490208" y="4467622"/>
              <a:ext cx="4172400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Auf der gleichen Seite des Rechtecks liegende Ecken abrunden 21"/>
            <p:cNvSpPr/>
            <p:nvPr/>
          </p:nvSpPr>
          <p:spPr>
            <a:xfrm>
              <a:off x="-4501008" y="2204864"/>
              <a:ext cx="4172400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Abgerundetes Rechteck 22"/>
            <p:cNvSpPr/>
            <p:nvPr/>
          </p:nvSpPr>
          <p:spPr>
            <a:xfrm>
              <a:off x="-4501008" y="2204865"/>
              <a:ext cx="4172400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Rectangle 18"/>
            <p:cNvSpPr>
              <a:spLocks noChangeArrowheads="1"/>
            </p:cNvSpPr>
            <p:nvPr/>
          </p:nvSpPr>
          <p:spPr bwMode="auto">
            <a:xfrm>
              <a:off x="-4501008" y="2204864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Budget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aphicFrame>
        <p:nvGraphicFramePr>
          <p:cNvPr id="25" name="Tabelle 24"/>
          <p:cNvGraphicFramePr>
            <a:graphicFrameLocks noGrp="1"/>
          </p:cNvGraphicFramePr>
          <p:nvPr/>
        </p:nvGraphicFramePr>
        <p:xfrm>
          <a:off x="382520" y="3838926"/>
          <a:ext cx="4032000" cy="19656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389600"/>
                <a:gridCol w="928800"/>
                <a:gridCol w="856800"/>
                <a:gridCol w="856800"/>
              </a:tblGrid>
              <a:tr h="280800"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Eigenleistung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Fremdleistung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Gesamt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Plan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VALUE_B24_I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VALUE_B24_E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VALUE_B24_S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Soll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VALUE_B27_I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VALUE_B27_E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VALUE_B27_S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Ist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VALUE_B25_I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VALUE_B25_E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VALUE_B25_S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Erwartet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VALUE_B26_I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VALUE_B26_E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VALUE_B26_S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6" name="Text Box 88"/>
          <p:cNvSpPr txBox="1">
            <a:spLocks noChangeArrowheads="1"/>
          </p:cNvSpPr>
          <p:nvPr/>
        </p:nvSpPr>
        <p:spPr bwMode="auto">
          <a:xfrm>
            <a:off x="3779912" y="3596815"/>
            <a:ext cx="1079500" cy="2143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 dirty="0">
                <a:latin typeface="Arial" charset="0"/>
              </a:rPr>
              <a:t>PICTURE_BUDGET_STATE</a:t>
            </a:r>
          </a:p>
        </p:txBody>
      </p:sp>
      <p:grpSp>
        <p:nvGrpSpPr>
          <p:cNvPr id="31" name="Gruppieren 30"/>
          <p:cNvGrpSpPr/>
          <p:nvPr/>
        </p:nvGrpSpPr>
        <p:grpSpPr>
          <a:xfrm>
            <a:off x="4636800" y="3603600"/>
            <a:ext cx="4183200" cy="2372867"/>
            <a:chOff x="-4501008" y="2204864"/>
            <a:chExt cx="4183200" cy="2372867"/>
          </a:xfrm>
        </p:grpSpPr>
        <p:sp>
          <p:nvSpPr>
            <p:cNvPr id="32" name="Auf der gleichen Seite des Rechtecks liegende Ecken abrunden 31"/>
            <p:cNvSpPr/>
            <p:nvPr/>
          </p:nvSpPr>
          <p:spPr>
            <a:xfrm rot="10800000">
              <a:off x="-4490208" y="4467622"/>
              <a:ext cx="4172400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Auf der gleichen Seite des Rechtecks liegende Ecken abrunden 32"/>
            <p:cNvSpPr/>
            <p:nvPr/>
          </p:nvSpPr>
          <p:spPr>
            <a:xfrm>
              <a:off x="-4501008" y="2204864"/>
              <a:ext cx="4172400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Abgerundetes Rechteck 33"/>
            <p:cNvSpPr/>
            <p:nvPr/>
          </p:nvSpPr>
          <p:spPr>
            <a:xfrm>
              <a:off x="-4501008" y="2204865"/>
              <a:ext cx="4172400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Rectangle 18"/>
            <p:cNvSpPr>
              <a:spLocks noChangeArrowheads="1"/>
            </p:cNvSpPr>
            <p:nvPr/>
          </p:nvSpPr>
          <p:spPr bwMode="auto">
            <a:xfrm>
              <a:off x="-4501008" y="2204864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Qualität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aphicFrame>
        <p:nvGraphicFramePr>
          <p:cNvPr id="37" name="Tabelle 36"/>
          <p:cNvGraphicFramePr>
            <a:graphicFrameLocks noGrp="1"/>
          </p:cNvGraphicFramePr>
          <p:nvPr/>
        </p:nvGraphicFramePr>
        <p:xfrm>
          <a:off x="4701716" y="3838926"/>
          <a:ext cx="4032000" cy="202992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777600"/>
                <a:gridCol w="1414800"/>
                <a:gridCol w="849600"/>
                <a:gridCol w="990000"/>
              </a:tblGrid>
              <a:tr h="144000"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Soll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Ist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1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Earned</a:t>
                      </a:r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Value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Fertigstellungsgrad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VALUE_PV02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VALUE_PI02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Fertigstellungswert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VALUE_PV03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VALUE_PI03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Plantreue (SPI)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VALUE_PV04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VALUE_PI04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Kostentreue (CPI)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VALUE_PV05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VALUE_PI05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Zeitabweichung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VALUE_PV06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VALUE_PI06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Aufwand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Geleisteter</a:t>
                      </a:r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Aufwand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VALUE_PV07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VALUE_PI07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Restaufwand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VALUE_PV08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VALUE_PI08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Planung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Geplanter Gesamtaufwand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VALUE_PV09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VALUE_PI09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Planabweichung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VALUE_PV10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VALUE_PI10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Planstabilität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VALUE_PV11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VALUE_PI11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8" name="Text Box 89"/>
          <p:cNvSpPr txBox="1">
            <a:spLocks noChangeArrowheads="1"/>
          </p:cNvSpPr>
          <p:nvPr/>
        </p:nvSpPr>
        <p:spPr bwMode="auto">
          <a:xfrm>
            <a:off x="8100392" y="3598402"/>
            <a:ext cx="1004887" cy="204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 dirty="0">
                <a:latin typeface="Arial" charset="0"/>
              </a:rPr>
              <a:t>PICTURE_QUALITY_STATE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265"/>
          <p:cNvSpPr txBox="1">
            <a:spLocks noChangeArrowheads="1"/>
          </p:cNvSpPr>
          <p:nvPr/>
        </p:nvSpPr>
        <p:spPr bwMode="auto">
          <a:xfrm>
            <a:off x="249238" y="196850"/>
            <a:ext cx="8571234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2000" b="1" dirty="0">
                <a:latin typeface="Calibri" pitchFamily="34" charset="0"/>
              </a:rPr>
              <a:t>Statusbericht Projekt  VALUE_PROJECT_NAME</a:t>
            </a:r>
            <a:endParaRPr lang="de-DE" sz="2000" b="1" dirty="0">
              <a:latin typeface="Calibri" pitchFamily="34" charset="0"/>
            </a:endParaRPr>
          </a:p>
        </p:txBody>
      </p:sp>
      <p:sp>
        <p:nvSpPr>
          <p:cNvPr id="17" name="Text Box 91"/>
          <p:cNvSpPr txBox="1">
            <a:spLocks noChangeArrowheads="1"/>
          </p:cNvSpPr>
          <p:nvPr/>
        </p:nvSpPr>
        <p:spPr bwMode="auto">
          <a:xfrm>
            <a:off x="230188" y="519783"/>
            <a:ext cx="2968625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1000" dirty="0">
                <a:solidFill>
                  <a:srgbClr val="808080"/>
                </a:solidFill>
                <a:latin typeface="Arial" charset="0"/>
              </a:rPr>
              <a:t> Berichtswoche KW </a:t>
            </a:r>
            <a:r>
              <a:rPr lang="de-CH" sz="1000" dirty="0" smtClean="0">
                <a:solidFill>
                  <a:srgbClr val="808080"/>
                </a:solidFill>
                <a:latin typeface="Arial" charset="0"/>
              </a:rPr>
              <a:t>VALUE_WEEK_OF_YEAR</a:t>
            </a:r>
            <a:endParaRPr lang="de-CH" sz="1000" dirty="0">
              <a:solidFill>
                <a:srgbClr val="808080"/>
              </a:solidFill>
              <a:latin typeface="Arial" charset="0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324000" y="3578400"/>
            <a:ext cx="8483193" cy="2374776"/>
            <a:chOff x="298800" y="3578400"/>
            <a:chExt cx="8483193" cy="2374776"/>
          </a:xfrm>
        </p:grpSpPr>
        <p:sp>
          <p:nvSpPr>
            <p:cNvPr id="7" name="Auf der gleichen Seite des Rechtecks liegende Ecken abrunden 6"/>
            <p:cNvSpPr/>
            <p:nvPr/>
          </p:nvSpPr>
          <p:spPr>
            <a:xfrm>
              <a:off x="298800" y="3585895"/>
              <a:ext cx="8475698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Auf der gleichen Seite des Rechtecks liegende Ecken abrunden 7"/>
            <p:cNvSpPr/>
            <p:nvPr/>
          </p:nvSpPr>
          <p:spPr>
            <a:xfrm rot="10800000">
              <a:off x="306295" y="5836966"/>
              <a:ext cx="8475698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Abgerundetes Rechteck 8"/>
            <p:cNvSpPr/>
            <p:nvPr/>
          </p:nvSpPr>
          <p:spPr>
            <a:xfrm>
              <a:off x="298800" y="3581452"/>
              <a:ext cx="8474400" cy="2371724"/>
            </a:xfrm>
            <a:prstGeom prst="roundRect">
              <a:avLst>
                <a:gd name="adj" fmla="val 3496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Rectangle 18"/>
            <p:cNvSpPr>
              <a:spLocks noChangeArrowheads="1"/>
            </p:cNvSpPr>
            <p:nvPr/>
          </p:nvSpPr>
          <p:spPr bwMode="auto">
            <a:xfrm>
              <a:off x="298800" y="3578400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Qualität / Budget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363538" y="1300163"/>
            <a:ext cx="4084637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pPr marL="180975" indent="-180975" eaLnBrk="0" hangingPunct="0"/>
            <a:r>
              <a:rPr lang="de-DE" sz="1300">
                <a:latin typeface="Arial" charset="0"/>
              </a:rPr>
              <a:t>PICTURE_CHART_MTA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4689475" y="1295400"/>
            <a:ext cx="4073525" cy="2052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pPr marL="180975" indent="-180975" eaLnBrk="0" hangingPunct="0"/>
            <a:r>
              <a:rPr lang="de-DE" sz="1300" dirty="0">
                <a:latin typeface="Arial" charset="0"/>
              </a:rPr>
              <a:t>PICTURE_CHART_RTA</a:t>
            </a: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404813" y="3810000"/>
            <a:ext cx="8358187" cy="2052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pPr marL="180975" indent="-180975" eaLnBrk="0" hangingPunct="0"/>
            <a:r>
              <a:rPr lang="de-DE" sz="1300">
                <a:latin typeface="Arial" charset="0"/>
              </a:rPr>
              <a:t>PICTURE_CHART_EVA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324000" y="1083600"/>
            <a:ext cx="4183200" cy="2372867"/>
            <a:chOff x="-4501008" y="2204864"/>
            <a:chExt cx="4183200" cy="2372867"/>
          </a:xfrm>
        </p:grpSpPr>
        <p:sp>
          <p:nvSpPr>
            <p:cNvPr id="20" name="Auf der gleichen Seite des Rechtecks liegende Ecken abrunden 19"/>
            <p:cNvSpPr/>
            <p:nvPr/>
          </p:nvSpPr>
          <p:spPr>
            <a:xfrm rot="10800000">
              <a:off x="-4490208" y="4467622"/>
              <a:ext cx="4172400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Auf der gleichen Seite des Rechtecks liegende Ecken abrunden 20"/>
            <p:cNvSpPr/>
            <p:nvPr/>
          </p:nvSpPr>
          <p:spPr>
            <a:xfrm>
              <a:off x="-4501008" y="2204864"/>
              <a:ext cx="4172400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Abgerundetes Rechteck 21"/>
            <p:cNvSpPr/>
            <p:nvPr/>
          </p:nvSpPr>
          <p:spPr>
            <a:xfrm>
              <a:off x="-4501008" y="2204865"/>
              <a:ext cx="4172400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tangle 18"/>
            <p:cNvSpPr>
              <a:spLocks noChangeArrowheads="1"/>
            </p:cNvSpPr>
            <p:nvPr/>
          </p:nvSpPr>
          <p:spPr bwMode="auto">
            <a:xfrm>
              <a:off x="-4501008" y="2204864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Termin: Meilenstein-Trend-Analyse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24" name="Gruppieren 23"/>
          <p:cNvGrpSpPr/>
          <p:nvPr/>
        </p:nvGrpSpPr>
        <p:grpSpPr>
          <a:xfrm>
            <a:off x="4636800" y="1083600"/>
            <a:ext cx="4183200" cy="2372867"/>
            <a:chOff x="-4501008" y="2204864"/>
            <a:chExt cx="4183200" cy="2372867"/>
          </a:xfrm>
        </p:grpSpPr>
        <p:sp>
          <p:nvSpPr>
            <p:cNvPr id="25" name="Auf der gleichen Seite des Rechtecks liegende Ecken abrunden 24"/>
            <p:cNvSpPr/>
            <p:nvPr/>
          </p:nvSpPr>
          <p:spPr>
            <a:xfrm rot="10800000">
              <a:off x="-4490208" y="4467622"/>
              <a:ext cx="4172400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Auf der gleichen Seite des Rechtecks liegende Ecken abrunden 25"/>
            <p:cNvSpPr/>
            <p:nvPr/>
          </p:nvSpPr>
          <p:spPr>
            <a:xfrm>
              <a:off x="-4501008" y="2204864"/>
              <a:ext cx="4172400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Abgerundetes Rechteck 26"/>
            <p:cNvSpPr/>
            <p:nvPr/>
          </p:nvSpPr>
          <p:spPr>
            <a:xfrm>
              <a:off x="-4501008" y="2204865"/>
              <a:ext cx="4172400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Rectangle 18"/>
            <p:cNvSpPr>
              <a:spLocks noChangeArrowheads="1"/>
            </p:cNvSpPr>
            <p:nvPr/>
          </p:nvSpPr>
          <p:spPr bwMode="auto">
            <a:xfrm>
              <a:off x="-4501008" y="2204864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Risiko: Risiko-Trend-Analyse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en 32"/>
          <p:cNvGrpSpPr/>
          <p:nvPr/>
        </p:nvGrpSpPr>
        <p:grpSpPr>
          <a:xfrm>
            <a:off x="324000" y="1083600"/>
            <a:ext cx="4183200" cy="2372867"/>
            <a:chOff x="-4501008" y="2204864"/>
            <a:chExt cx="4183200" cy="2372867"/>
          </a:xfrm>
        </p:grpSpPr>
        <p:sp>
          <p:nvSpPr>
            <p:cNvPr id="34" name="Auf der gleichen Seite des Rechtecks liegende Ecken abrunden 33"/>
            <p:cNvSpPr/>
            <p:nvPr/>
          </p:nvSpPr>
          <p:spPr>
            <a:xfrm rot="10800000">
              <a:off x="-4490208" y="4467622"/>
              <a:ext cx="4172400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Auf der gleichen Seite des Rechtecks liegende Ecken abrunden 38"/>
            <p:cNvSpPr/>
            <p:nvPr/>
          </p:nvSpPr>
          <p:spPr>
            <a:xfrm>
              <a:off x="-4501008" y="2204864"/>
              <a:ext cx="4172400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Abgerundetes Rechteck 39"/>
            <p:cNvSpPr/>
            <p:nvPr/>
          </p:nvSpPr>
          <p:spPr>
            <a:xfrm>
              <a:off x="-4501008" y="2204865"/>
              <a:ext cx="4172400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Rectangle 18"/>
            <p:cNvSpPr>
              <a:spLocks noChangeArrowheads="1"/>
            </p:cNvSpPr>
            <p:nvPr/>
          </p:nvSpPr>
          <p:spPr bwMode="auto">
            <a:xfrm>
              <a:off x="-4501008" y="2204864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Projektsteckbrief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47" name="Gruppieren 46"/>
          <p:cNvGrpSpPr/>
          <p:nvPr/>
        </p:nvGrpSpPr>
        <p:grpSpPr>
          <a:xfrm>
            <a:off x="324000" y="3603600"/>
            <a:ext cx="4183200" cy="2372867"/>
            <a:chOff x="-4501008" y="2204864"/>
            <a:chExt cx="4183200" cy="2372867"/>
          </a:xfrm>
        </p:grpSpPr>
        <p:sp>
          <p:nvSpPr>
            <p:cNvPr id="48" name="Auf der gleichen Seite des Rechtecks liegende Ecken abrunden 47"/>
            <p:cNvSpPr/>
            <p:nvPr/>
          </p:nvSpPr>
          <p:spPr>
            <a:xfrm rot="10800000">
              <a:off x="-4490208" y="4467622"/>
              <a:ext cx="4172400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Auf der gleichen Seite des Rechtecks liegende Ecken abrunden 48"/>
            <p:cNvSpPr/>
            <p:nvPr/>
          </p:nvSpPr>
          <p:spPr>
            <a:xfrm>
              <a:off x="-4501008" y="2204864"/>
              <a:ext cx="4172400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Abgerundetes Rechteck 49"/>
            <p:cNvSpPr/>
            <p:nvPr/>
          </p:nvSpPr>
          <p:spPr>
            <a:xfrm>
              <a:off x="-4501008" y="2204865"/>
              <a:ext cx="4172400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tangle 18"/>
            <p:cNvSpPr>
              <a:spLocks noChangeArrowheads="1"/>
            </p:cNvSpPr>
            <p:nvPr/>
          </p:nvSpPr>
          <p:spPr bwMode="auto">
            <a:xfrm>
              <a:off x="-4501008" y="2204864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err="1" smtClean="0">
                  <a:solidFill>
                    <a:schemeClr val="bg1"/>
                  </a:solidFill>
                  <a:latin typeface="Arial" charset="0"/>
                </a:rPr>
                <a:t>Stakeholder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42" name="Gruppieren 41"/>
          <p:cNvGrpSpPr/>
          <p:nvPr/>
        </p:nvGrpSpPr>
        <p:grpSpPr>
          <a:xfrm>
            <a:off x="4636800" y="1083600"/>
            <a:ext cx="4183200" cy="2372867"/>
            <a:chOff x="-4501008" y="2204864"/>
            <a:chExt cx="4183200" cy="2372867"/>
          </a:xfrm>
        </p:grpSpPr>
        <p:sp>
          <p:nvSpPr>
            <p:cNvPr id="43" name="Auf der gleichen Seite des Rechtecks liegende Ecken abrunden 42"/>
            <p:cNvSpPr/>
            <p:nvPr/>
          </p:nvSpPr>
          <p:spPr>
            <a:xfrm rot="10800000">
              <a:off x="-4490208" y="4467622"/>
              <a:ext cx="4172400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Auf der gleichen Seite des Rechtecks liegende Ecken abrunden 43"/>
            <p:cNvSpPr/>
            <p:nvPr/>
          </p:nvSpPr>
          <p:spPr>
            <a:xfrm>
              <a:off x="-4501008" y="2204864"/>
              <a:ext cx="4172400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Abgerundetes Rechteck 44"/>
            <p:cNvSpPr/>
            <p:nvPr/>
          </p:nvSpPr>
          <p:spPr>
            <a:xfrm>
              <a:off x="-4501008" y="2204865"/>
              <a:ext cx="4172400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Rectangle 18"/>
            <p:cNvSpPr>
              <a:spLocks noChangeArrowheads="1"/>
            </p:cNvSpPr>
            <p:nvPr/>
          </p:nvSpPr>
          <p:spPr bwMode="auto">
            <a:xfrm>
              <a:off x="-4501008" y="2204864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Anforderungen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52" name="Gruppieren 51"/>
          <p:cNvGrpSpPr/>
          <p:nvPr/>
        </p:nvGrpSpPr>
        <p:grpSpPr>
          <a:xfrm>
            <a:off x="4636800" y="3603600"/>
            <a:ext cx="4183200" cy="2372867"/>
            <a:chOff x="-4501008" y="2204864"/>
            <a:chExt cx="4183200" cy="2372867"/>
          </a:xfrm>
        </p:grpSpPr>
        <p:sp>
          <p:nvSpPr>
            <p:cNvPr id="53" name="Auf der gleichen Seite des Rechtecks liegende Ecken abrunden 52"/>
            <p:cNvSpPr/>
            <p:nvPr/>
          </p:nvSpPr>
          <p:spPr>
            <a:xfrm rot="10800000">
              <a:off x="-4490208" y="4467622"/>
              <a:ext cx="4172400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Auf der gleichen Seite des Rechtecks liegende Ecken abrunden 53"/>
            <p:cNvSpPr/>
            <p:nvPr/>
          </p:nvSpPr>
          <p:spPr>
            <a:xfrm>
              <a:off x="-4501008" y="2204864"/>
              <a:ext cx="4172400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Abgerundetes Rechteck 54"/>
            <p:cNvSpPr/>
            <p:nvPr/>
          </p:nvSpPr>
          <p:spPr>
            <a:xfrm>
              <a:off x="-4501008" y="2204865"/>
              <a:ext cx="4172400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tangle 18"/>
            <p:cNvSpPr>
              <a:spLocks noChangeArrowheads="1"/>
            </p:cNvSpPr>
            <p:nvPr/>
          </p:nvSpPr>
          <p:spPr bwMode="auto">
            <a:xfrm>
              <a:off x="-4501008" y="2204864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Eingeleitete Maßnahmen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sp>
        <p:nvSpPr>
          <p:cNvPr id="8197" name="Rectangle 10"/>
          <p:cNvSpPr>
            <a:spLocks noChangeArrowheads="1"/>
          </p:cNvSpPr>
          <p:nvPr/>
        </p:nvSpPr>
        <p:spPr bwMode="auto">
          <a:xfrm>
            <a:off x="6877050" y="4181475"/>
            <a:ext cx="503238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18000" rIns="90000" bIns="18000"/>
          <a:lstStyle/>
          <a:p>
            <a:pPr eaLnBrk="0" hangingPunct="0">
              <a:spcBef>
                <a:spcPct val="20000"/>
              </a:spcBef>
            </a:pPr>
            <a:endParaRPr lang="de-DE">
              <a:latin typeface="Arial" charset="0"/>
            </a:endParaRPr>
          </a:p>
        </p:txBody>
      </p:sp>
      <p:sp>
        <p:nvSpPr>
          <p:cNvPr id="8202" name="Rectangle 4"/>
          <p:cNvSpPr>
            <a:spLocks noChangeArrowheads="1"/>
          </p:cNvSpPr>
          <p:nvPr/>
        </p:nvSpPr>
        <p:spPr bwMode="auto">
          <a:xfrm>
            <a:off x="1157288" y="1385218"/>
            <a:ext cx="1758528" cy="9946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36000" tIns="0" rIns="90000" bIns="0"/>
          <a:lstStyle/>
          <a:p>
            <a:pPr eaLnBrk="0" hangingPunct="0">
              <a:lnSpc>
                <a:spcPct val="85000"/>
              </a:lnSpc>
            </a:pPr>
            <a:r>
              <a:rPr lang="de-DE" dirty="0" smtClean="0">
                <a:latin typeface="Arial" charset="0"/>
              </a:rPr>
              <a:t>VALUE_PROJECT</a:t>
            </a:r>
            <a:endParaRPr lang="de-DE" dirty="0">
              <a:latin typeface="Arial" charset="0"/>
            </a:endParaRPr>
          </a:p>
        </p:txBody>
      </p:sp>
      <p:sp>
        <p:nvSpPr>
          <p:cNvPr id="8203" name="Text Box 5"/>
          <p:cNvSpPr txBox="1">
            <a:spLocks noChangeArrowheads="1"/>
          </p:cNvSpPr>
          <p:nvPr/>
        </p:nvSpPr>
        <p:spPr bwMode="auto">
          <a:xfrm>
            <a:off x="338138" y="2144043"/>
            <a:ext cx="41465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0" bIns="0"/>
          <a:lstStyle/>
          <a:p>
            <a:r>
              <a:rPr lang="de-DE" dirty="0">
                <a:latin typeface="Arial" charset="0"/>
              </a:rPr>
              <a:t>VALUE_DESCRIPTION</a:t>
            </a:r>
          </a:p>
        </p:txBody>
      </p:sp>
      <p:sp>
        <p:nvSpPr>
          <p:cNvPr id="8204" name="Text Box 6"/>
          <p:cNvSpPr txBox="1">
            <a:spLocks noChangeArrowheads="1"/>
          </p:cNvSpPr>
          <p:nvPr/>
        </p:nvSpPr>
        <p:spPr bwMode="auto">
          <a:xfrm>
            <a:off x="338138" y="2839368"/>
            <a:ext cx="4146550" cy="468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bIns="0"/>
          <a:lstStyle/>
          <a:p>
            <a:r>
              <a:rPr lang="de-DE" dirty="0">
                <a:latin typeface="Arial" charset="0"/>
              </a:rPr>
              <a:t>VALUE_GOALS</a:t>
            </a:r>
          </a:p>
        </p:txBody>
      </p:sp>
      <p:sp>
        <p:nvSpPr>
          <p:cNvPr id="8205" name="Rectangle 7"/>
          <p:cNvSpPr>
            <a:spLocks noChangeArrowheads="1"/>
          </p:cNvSpPr>
          <p:nvPr/>
        </p:nvSpPr>
        <p:spPr bwMode="auto">
          <a:xfrm>
            <a:off x="1157288" y="1595934"/>
            <a:ext cx="1758528" cy="10378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36000" tIns="0" rIns="90000" bIns="0"/>
          <a:lstStyle/>
          <a:p>
            <a:pPr eaLnBrk="0" hangingPunct="0">
              <a:lnSpc>
                <a:spcPct val="85000"/>
              </a:lnSpc>
            </a:pPr>
            <a:r>
              <a:rPr lang="de-DE" dirty="0">
                <a:latin typeface="Arial" charset="0"/>
              </a:rPr>
              <a:t>VALUE_PROGRAM</a:t>
            </a:r>
          </a:p>
        </p:txBody>
      </p:sp>
      <p:sp>
        <p:nvSpPr>
          <p:cNvPr id="8206" name="Rectangle 103"/>
          <p:cNvSpPr>
            <a:spLocks noChangeArrowheads="1"/>
          </p:cNvSpPr>
          <p:nvPr/>
        </p:nvSpPr>
        <p:spPr bwMode="auto">
          <a:xfrm>
            <a:off x="3542159" y="1375693"/>
            <a:ext cx="957833" cy="12804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18000" rIns="0" bIns="0"/>
          <a:lstStyle/>
          <a:p>
            <a:pPr eaLnBrk="0" hangingPunct="0">
              <a:lnSpc>
                <a:spcPct val="85000"/>
              </a:lnSpc>
            </a:pPr>
            <a:r>
              <a:rPr lang="de-DE" dirty="0">
                <a:latin typeface="Arial" charset="0"/>
              </a:rPr>
              <a:t>VALUE_NUM</a:t>
            </a:r>
          </a:p>
        </p:txBody>
      </p:sp>
      <p:sp>
        <p:nvSpPr>
          <p:cNvPr id="8208" name="Text Box 181"/>
          <p:cNvSpPr txBox="1">
            <a:spLocks noChangeArrowheads="1"/>
          </p:cNvSpPr>
          <p:nvPr/>
        </p:nvSpPr>
        <p:spPr bwMode="auto">
          <a:xfrm>
            <a:off x="323850" y="1359818"/>
            <a:ext cx="827088" cy="13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0" rIns="54000" bIns="0"/>
          <a:lstStyle/>
          <a:p>
            <a:r>
              <a:rPr lang="de-DE" b="1" dirty="0">
                <a:latin typeface="Arial" charset="0"/>
              </a:rPr>
              <a:t>Projekt</a:t>
            </a:r>
          </a:p>
        </p:txBody>
      </p:sp>
      <p:sp>
        <p:nvSpPr>
          <p:cNvPr id="8209" name="Text Box 182"/>
          <p:cNvSpPr txBox="1">
            <a:spLocks noChangeArrowheads="1"/>
          </p:cNvSpPr>
          <p:nvPr/>
        </p:nvSpPr>
        <p:spPr bwMode="auto">
          <a:xfrm>
            <a:off x="323850" y="1570534"/>
            <a:ext cx="827088" cy="13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0" rIns="54000" bIns="0"/>
          <a:lstStyle/>
          <a:p>
            <a:r>
              <a:rPr lang="de-DE" b="1" dirty="0">
                <a:latin typeface="Arial" charset="0"/>
              </a:rPr>
              <a:t>Programm </a:t>
            </a:r>
          </a:p>
        </p:txBody>
      </p:sp>
      <p:sp>
        <p:nvSpPr>
          <p:cNvPr id="8210" name="Text Box 185"/>
          <p:cNvSpPr txBox="1">
            <a:spLocks noChangeArrowheads="1"/>
          </p:cNvSpPr>
          <p:nvPr/>
        </p:nvSpPr>
        <p:spPr bwMode="auto">
          <a:xfrm>
            <a:off x="2876550" y="1374106"/>
            <a:ext cx="827088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0" rIns="54000" bIns="0"/>
          <a:lstStyle/>
          <a:p>
            <a:r>
              <a:rPr lang="de-DE" b="1" dirty="0" smtClean="0">
                <a:latin typeface="Arial" charset="0"/>
              </a:rPr>
              <a:t>Projekt Nr</a:t>
            </a:r>
            <a:r>
              <a:rPr lang="de-DE" b="1" dirty="0">
                <a:latin typeface="Arial" charset="0"/>
              </a:rPr>
              <a:t>.</a:t>
            </a:r>
          </a:p>
        </p:txBody>
      </p:sp>
      <p:sp>
        <p:nvSpPr>
          <p:cNvPr id="8211" name="Text Box 186"/>
          <p:cNvSpPr txBox="1">
            <a:spLocks noChangeArrowheads="1"/>
          </p:cNvSpPr>
          <p:nvPr/>
        </p:nvSpPr>
        <p:spPr bwMode="auto">
          <a:xfrm>
            <a:off x="323850" y="1990056"/>
            <a:ext cx="1223963" cy="12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0" rIns="90000" bIns="0"/>
          <a:lstStyle/>
          <a:p>
            <a:r>
              <a:rPr lang="de-DE" b="1" dirty="0">
                <a:latin typeface="Arial" charset="0"/>
              </a:rPr>
              <a:t>Projektbeschreibung (</a:t>
            </a:r>
            <a:r>
              <a:rPr lang="de-DE" b="1" dirty="0" err="1">
                <a:latin typeface="Arial" charset="0"/>
              </a:rPr>
              <a:t>Scope</a:t>
            </a:r>
            <a:r>
              <a:rPr lang="de-DE" b="1" dirty="0">
                <a:latin typeface="Arial" charset="0"/>
              </a:rPr>
              <a:t>)</a:t>
            </a:r>
          </a:p>
        </p:txBody>
      </p:sp>
      <p:sp>
        <p:nvSpPr>
          <p:cNvPr id="8212" name="Text Box 187"/>
          <p:cNvSpPr txBox="1">
            <a:spLocks noChangeArrowheads="1"/>
          </p:cNvSpPr>
          <p:nvPr/>
        </p:nvSpPr>
        <p:spPr bwMode="auto">
          <a:xfrm>
            <a:off x="323850" y="2683793"/>
            <a:ext cx="1223963" cy="12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0" rIns="90000" bIns="0"/>
          <a:lstStyle/>
          <a:p>
            <a:r>
              <a:rPr lang="de-DE" b="1" dirty="0">
                <a:latin typeface="Arial" charset="0"/>
              </a:rPr>
              <a:t>Projektziele</a:t>
            </a:r>
          </a:p>
        </p:txBody>
      </p:sp>
      <p:sp>
        <p:nvSpPr>
          <p:cNvPr id="8346" name="Rectangle 103"/>
          <p:cNvSpPr>
            <a:spLocks noChangeArrowheads="1"/>
          </p:cNvSpPr>
          <p:nvPr/>
        </p:nvSpPr>
        <p:spPr bwMode="auto">
          <a:xfrm>
            <a:off x="3537992" y="1575743"/>
            <a:ext cx="957833" cy="12873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18000" rIns="0" bIns="0"/>
          <a:lstStyle/>
          <a:p>
            <a:pPr eaLnBrk="0" hangingPunct="0">
              <a:lnSpc>
                <a:spcPct val="85000"/>
              </a:lnSpc>
            </a:pPr>
            <a:r>
              <a:rPr lang="de-DE" dirty="0">
                <a:latin typeface="Arial" charset="0"/>
              </a:rPr>
              <a:t>VALUE_CATEGORY</a:t>
            </a:r>
          </a:p>
        </p:txBody>
      </p:sp>
      <p:sp>
        <p:nvSpPr>
          <p:cNvPr id="8347" name="Text Box 185"/>
          <p:cNvSpPr txBox="1">
            <a:spLocks noChangeArrowheads="1"/>
          </p:cNvSpPr>
          <p:nvPr/>
        </p:nvSpPr>
        <p:spPr bwMode="auto">
          <a:xfrm>
            <a:off x="2872383" y="1563043"/>
            <a:ext cx="827088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0" rIns="54000" bIns="0"/>
          <a:lstStyle/>
          <a:p>
            <a:r>
              <a:rPr lang="de-DE" b="1" dirty="0">
                <a:latin typeface="Arial" charset="0"/>
              </a:rPr>
              <a:t>Kategorie</a:t>
            </a:r>
          </a:p>
        </p:txBody>
      </p:sp>
      <p:sp>
        <p:nvSpPr>
          <p:cNvPr id="8348" name="Rectangle 8"/>
          <p:cNvSpPr>
            <a:spLocks noChangeArrowheads="1"/>
          </p:cNvSpPr>
          <p:nvPr/>
        </p:nvSpPr>
        <p:spPr bwMode="auto">
          <a:xfrm>
            <a:off x="1157288" y="1780506"/>
            <a:ext cx="1758528" cy="13622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36000" tIns="0" rIns="90000" bIns="0"/>
          <a:lstStyle/>
          <a:p>
            <a:pPr eaLnBrk="0" hangingPunct="0">
              <a:lnSpc>
                <a:spcPct val="85000"/>
              </a:lnSpc>
            </a:pPr>
            <a:r>
              <a:rPr lang="de-DE" dirty="0">
                <a:latin typeface="Arial" charset="0"/>
              </a:rPr>
              <a:t>VALUE_RESPONSIBLE</a:t>
            </a:r>
          </a:p>
        </p:txBody>
      </p:sp>
      <p:sp>
        <p:nvSpPr>
          <p:cNvPr id="8349" name="Text Box 183"/>
          <p:cNvSpPr txBox="1">
            <a:spLocks noChangeArrowheads="1"/>
          </p:cNvSpPr>
          <p:nvPr/>
        </p:nvSpPr>
        <p:spPr bwMode="auto">
          <a:xfrm>
            <a:off x="323850" y="1780506"/>
            <a:ext cx="827088" cy="13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0" rIns="54000" bIns="0"/>
          <a:lstStyle/>
          <a:p>
            <a:r>
              <a:rPr lang="de-DE" b="1">
                <a:latin typeface="Arial" charset="0"/>
              </a:rPr>
              <a:t>Projektleiter</a:t>
            </a:r>
          </a:p>
        </p:txBody>
      </p:sp>
      <p:graphicFrame>
        <p:nvGraphicFramePr>
          <p:cNvPr id="30" name="Tabelle 29"/>
          <p:cNvGraphicFramePr>
            <a:graphicFrameLocks noGrp="1"/>
          </p:cNvGraphicFramePr>
          <p:nvPr/>
        </p:nvGraphicFramePr>
        <p:xfrm>
          <a:off x="4682218" y="1316495"/>
          <a:ext cx="4057200" cy="270672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745200"/>
                <a:gridCol w="864000"/>
                <a:gridCol w="864000"/>
                <a:gridCol w="900000"/>
                <a:gridCol w="684000"/>
              </a:tblGrid>
              <a:tr h="2808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Name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Klasse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Verantwortlich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Termin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VALUE_G1_N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VALUE_G1_C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VALUE_G1_S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VALUE_G1_R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VALUE_G1_D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VALUE_G2_N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VALUE_G2_C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VALUE_G2_S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VALUE_G2_R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VALUE_G2_D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VALUE_G3_N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VALUE_G3_C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VALUE_G3_S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VALUE_G3_R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VALUE_G3_D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VALUE_G4_N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VALUE_G4_C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VALUE_G4_S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VALUE_G4_R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VALUE_G4_D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VALUE_G5_N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VALUE_G5_C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VALUE_G5_S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VALUE_G5_R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VALUE_G5_D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VALUE_G6_N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VALUE_G6_C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VALUE_G6_S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VALUE_G6_R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VALUE_G6_D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VALUE_G7_N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VALUE_G7_C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VALUE_G7_S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VALUE_G7_R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VALUE_G7_D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VALUE_G8_N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VALUE_G8_C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VALUE_G8_S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VALUE_G8_R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VALUE_G8_D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1" name="Tabelle 30"/>
          <p:cNvGraphicFramePr>
            <a:graphicFrameLocks noGrp="1"/>
          </p:cNvGraphicFramePr>
          <p:nvPr/>
        </p:nvGraphicFramePr>
        <p:xfrm>
          <a:off x="380788" y="3839047"/>
          <a:ext cx="4035600" cy="196464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047600"/>
                <a:gridCol w="1051200"/>
                <a:gridCol w="968400"/>
                <a:gridCol w="968400"/>
              </a:tblGrid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Name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Beschreibung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Art der Einflussnahme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Gewichtung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VALUE_SH1_NAM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VALUE_SH1_DES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VALUE_SH1_KND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VALUE_SH1_WGT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VALUE_SH2_NAM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VALUE_SH2_DES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VALUE_SH2_KND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VALUE_SH2_WGT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VALUE_SH3_NAM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VALUE_SH3_DES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VALUE_SH3_KND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VALUE_SH3_WGT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VALUE_SH4_NAM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VALUE_SH4_DES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VALUE_SH4_KND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VALUE_SH4_WGT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VALUE_SH5_NAM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VALUE_SH5_DES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VALUE_SH5_KND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VALUE_SH5_WGT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VALUE_SH6_NAM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VALUE_SH6_DES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VALUE_SH6_KND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VALUE_SH6_WGT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VALUE_SH7_NAM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VALUE_SH7_DES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VALUE_SH7_KND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VALUE_SH7_WGT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VALUE_SH8_NAM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VALUE_SH8_DES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VALUE_SH8_KND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VALUE_SH8_WGT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32" name="Tabelle 31"/>
          <p:cNvGraphicFramePr>
            <a:graphicFrameLocks noGrp="1"/>
          </p:cNvGraphicFramePr>
          <p:nvPr/>
        </p:nvGraphicFramePr>
        <p:xfrm>
          <a:off x="4699238" y="3846421"/>
          <a:ext cx="4032000" cy="19656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141200"/>
                <a:gridCol w="928800"/>
                <a:gridCol w="1072800"/>
                <a:gridCol w="889200"/>
              </a:tblGrid>
              <a:tr h="2808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Maßnahme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Verantwortlich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Termin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VALUE_A1_N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VALUE_A1_S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VALUE_A1_R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VALUE_A1_D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VALUE_A2_N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VALUE_A2_S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VALUE_A2_R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VALUE_A2_D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VALUE_A3_N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VALUE_A3_S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VALUE_A3_R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VALUE_A3_D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VALUE_A4_N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VALUE_A4_S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VALUE_A4_R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VALUE_A4_D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VALUE_A5_N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VALUE_A5_S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VALUE_A5_R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VALUE_A5_D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VALUE_A6_N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VALUE_A6_S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VALUE_A6_R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VALUE_A6_D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VALUE_A7_N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VALUE_A7_S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VALUE_A7_R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VALUE_A7_D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VALUE_A8_N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VALUE_A8_S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VALUE_A8_R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VALUE_A8_D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5" name="Text Box 265"/>
          <p:cNvSpPr txBox="1">
            <a:spLocks noChangeArrowheads="1"/>
          </p:cNvSpPr>
          <p:nvPr/>
        </p:nvSpPr>
        <p:spPr bwMode="auto">
          <a:xfrm>
            <a:off x="249238" y="196850"/>
            <a:ext cx="8571234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2000" b="1" dirty="0">
                <a:latin typeface="Calibri" pitchFamily="34" charset="0"/>
              </a:rPr>
              <a:t>Statusbericht Projekt  VALUE_PROJECT_NAME</a:t>
            </a:r>
            <a:endParaRPr lang="de-DE" sz="2000" b="1" dirty="0">
              <a:latin typeface="Calibri" pitchFamily="34" charset="0"/>
            </a:endParaRPr>
          </a:p>
        </p:txBody>
      </p:sp>
      <p:sp>
        <p:nvSpPr>
          <p:cNvPr id="36" name="Text Box 91"/>
          <p:cNvSpPr txBox="1">
            <a:spLocks noChangeArrowheads="1"/>
          </p:cNvSpPr>
          <p:nvPr/>
        </p:nvSpPr>
        <p:spPr bwMode="auto">
          <a:xfrm>
            <a:off x="230188" y="519783"/>
            <a:ext cx="2968625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1000" dirty="0">
                <a:solidFill>
                  <a:srgbClr val="808080"/>
                </a:solidFill>
                <a:latin typeface="Arial" charset="0"/>
              </a:rPr>
              <a:t> Berichtswoche KW </a:t>
            </a:r>
            <a:r>
              <a:rPr lang="de-CH" sz="1000" dirty="0" smtClean="0">
                <a:solidFill>
                  <a:srgbClr val="808080"/>
                </a:solidFill>
                <a:latin typeface="Arial" charset="0"/>
              </a:rPr>
              <a:t>VALUE_WEEK_OF_YEAR</a:t>
            </a:r>
            <a:endParaRPr lang="de-CH" sz="1000" dirty="0">
              <a:solidFill>
                <a:srgbClr val="80808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65"/>
          <p:cNvSpPr txBox="1">
            <a:spLocks noChangeArrowheads="1"/>
          </p:cNvSpPr>
          <p:nvPr/>
        </p:nvSpPr>
        <p:spPr bwMode="auto">
          <a:xfrm>
            <a:off x="249238" y="196850"/>
            <a:ext cx="8571234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2000" b="1" dirty="0" smtClean="0">
                <a:latin typeface="Calibri" pitchFamily="34" charset="0"/>
              </a:rPr>
              <a:t>ADDSLIDES_TOP_ISSUES</a:t>
            </a:r>
            <a:endParaRPr lang="de-DE" sz="2000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465</Words>
  <Application>Microsoft Office PowerPoint</Application>
  <PresentationFormat>Bildschirmpräsentation (4:3)</PresentationFormat>
  <Paragraphs>369</Paragraphs>
  <Slides>5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6" baseType="lpstr">
      <vt:lpstr>2_Deimos</vt:lpstr>
      <vt:lpstr>Folie 1</vt:lpstr>
      <vt:lpstr>Folie 2</vt:lpstr>
      <vt:lpstr>Folie 3</vt:lpstr>
      <vt:lpstr>Folie 4</vt:lpstr>
      <vt:lpstr>Folie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58</cp:revision>
  <dcterms:created xsi:type="dcterms:W3CDTF">2009-01-12T19:36:49Z</dcterms:created>
  <dcterms:modified xsi:type="dcterms:W3CDTF">2018-01-19T14:30:55Z</dcterms:modified>
</cp:coreProperties>
</file>