
<file path=[Content_Types].xml><?xml version="1.0" encoding="utf-8"?>
<Types xmlns="http://schemas.openxmlformats.org/package/2006/content-types"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67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1956" y="-5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pieren 23"/>
          <p:cNvGrpSpPr/>
          <p:nvPr userDrawn="1"/>
        </p:nvGrpSpPr>
        <p:grpSpPr>
          <a:xfrm>
            <a:off x="-9237" y="5787738"/>
            <a:ext cx="5449134" cy="1084723"/>
            <a:chOff x="-9237" y="5787738"/>
            <a:chExt cx="5449134" cy="1084723"/>
          </a:xfrm>
        </p:grpSpPr>
        <p:sp>
          <p:nvSpPr>
            <p:cNvPr id="14" name="Freihandform 13"/>
            <p:cNvSpPr>
              <a:spLocks/>
            </p:cNvSpPr>
            <p:nvPr userDrawn="1"/>
          </p:nvSpPr>
          <p:spPr bwMode="auto">
            <a:xfrm>
              <a:off x="499273" y="5944936"/>
              <a:ext cx="4940624" cy="92107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7485" h="337">
                  <a:moveTo>
                    <a:pt x="0" y="2"/>
                  </a:moveTo>
                  <a:lnTo>
                    <a:pt x="7485" y="337"/>
                  </a:lnTo>
                  <a:lnTo>
                    <a:pt x="5558" y="337"/>
                  </a:lnTo>
                  <a:lnTo>
                    <a:pt x="1" y="0"/>
                  </a:lnTo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5" name="Freihandform 14"/>
            <p:cNvSpPr>
              <a:spLocks/>
            </p:cNvSpPr>
            <p:nvPr userDrawn="1"/>
          </p:nvSpPr>
          <p:spPr bwMode="auto">
            <a:xfrm>
              <a:off x="485717" y="5939011"/>
              <a:ext cx="3690451" cy="93345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591" h="588">
                  <a:moveTo>
                    <a:pt x="0" y="0"/>
                  </a:moveTo>
                  <a:lnTo>
                    <a:pt x="5591" y="585"/>
                  </a:lnTo>
                  <a:lnTo>
                    <a:pt x="4415" y="588"/>
                  </a:lnTo>
                  <a:lnTo>
                    <a:pt x="12" y="4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6" name="Rechtwinkliges Dreieck 15"/>
            <p:cNvSpPr>
              <a:spLocks/>
            </p:cNvSpPr>
            <p:nvPr userDrawn="1"/>
          </p:nvSpPr>
          <p:spPr bwMode="auto">
            <a:xfrm>
              <a:off x="-6042" y="5791253"/>
              <a:ext cx="3402314" cy="1080868"/>
            </a:xfrm>
            <a:prstGeom prst="rtTriangle">
              <a:avLst/>
            </a:pr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8" name="Gerade Verbindung 17"/>
            <p:cNvCxnSpPr/>
            <p:nvPr userDrawn="1"/>
          </p:nvCxnSpPr>
          <p:spPr>
            <a:xfrm>
              <a:off x="-9237" y="5787738"/>
              <a:ext cx="3405509" cy="108438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0" name="Picture 3" descr="C:\Users\jes\Desktop\project.pn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4584" y="6166908"/>
            <a:ext cx="574476" cy="639054"/>
          </a:xfrm>
          <a:prstGeom prst="rect">
            <a:avLst/>
          </a:prstGeom>
          <a:noFill/>
        </p:spPr>
      </p:pic>
      <p:grpSp>
        <p:nvGrpSpPr>
          <p:cNvPr id="3" name="Gruppieren 20"/>
          <p:cNvGrpSpPr/>
          <p:nvPr userDrawn="1"/>
        </p:nvGrpSpPr>
        <p:grpSpPr>
          <a:xfrm rot="10800000">
            <a:off x="3694866" y="-5261"/>
            <a:ext cx="5449134" cy="1084723"/>
            <a:chOff x="-9237" y="5787738"/>
            <a:chExt cx="5449134" cy="1084723"/>
          </a:xfrm>
        </p:grpSpPr>
        <p:sp>
          <p:nvSpPr>
            <p:cNvPr id="22" name="Freihandform 21"/>
            <p:cNvSpPr>
              <a:spLocks/>
            </p:cNvSpPr>
            <p:nvPr userDrawn="1"/>
          </p:nvSpPr>
          <p:spPr bwMode="auto">
            <a:xfrm>
              <a:off x="499273" y="5944936"/>
              <a:ext cx="4940624" cy="92107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7485" h="337">
                  <a:moveTo>
                    <a:pt x="0" y="2"/>
                  </a:moveTo>
                  <a:lnTo>
                    <a:pt x="7485" y="337"/>
                  </a:lnTo>
                  <a:lnTo>
                    <a:pt x="5558" y="337"/>
                  </a:lnTo>
                  <a:lnTo>
                    <a:pt x="1" y="0"/>
                  </a:lnTo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23" name="Freihandform 22"/>
            <p:cNvSpPr>
              <a:spLocks/>
            </p:cNvSpPr>
            <p:nvPr userDrawn="1"/>
          </p:nvSpPr>
          <p:spPr bwMode="auto">
            <a:xfrm>
              <a:off x="485717" y="5939011"/>
              <a:ext cx="3690451" cy="93345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591" h="588">
                  <a:moveTo>
                    <a:pt x="0" y="0"/>
                  </a:moveTo>
                  <a:lnTo>
                    <a:pt x="5591" y="585"/>
                  </a:lnTo>
                  <a:lnTo>
                    <a:pt x="4415" y="588"/>
                  </a:lnTo>
                  <a:lnTo>
                    <a:pt x="12" y="4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24" name="Rechtwinkliges Dreieck 23"/>
            <p:cNvSpPr>
              <a:spLocks/>
            </p:cNvSpPr>
            <p:nvPr userDrawn="1"/>
          </p:nvSpPr>
          <p:spPr bwMode="auto">
            <a:xfrm>
              <a:off x="-6042" y="5791253"/>
              <a:ext cx="3402314" cy="1080868"/>
            </a:xfrm>
            <a:prstGeom prst="rtTriangle">
              <a:avLst/>
            </a:pr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25" name="Gerade Verbindung 24"/>
            <p:cNvCxnSpPr/>
            <p:nvPr userDrawn="1"/>
          </p:nvCxnSpPr>
          <p:spPr>
            <a:xfrm>
              <a:off x="-9237" y="5787738"/>
              <a:ext cx="3405509" cy="108438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6" name="Picture 3" descr="D:\Users\mga\Desktop\Top-Logic.png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24328" y="6093296"/>
            <a:ext cx="1500187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Titelplatzhalt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de-DE" dirty="0" smtClean="0"/>
              <a:t>Titelmasterformat durch Klicken bearbeiten</a:t>
            </a:r>
            <a:endParaRPr kumimoji="0"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rtlCol="0"/>
          <a:lstStyle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8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de-DE" dirty="0" smtClean="0"/>
              <a:t>Formatvorlage des Untertitelmasters durch Klicken bearbeiten</a:t>
            </a:r>
            <a:endParaRPr lang="de-DE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2_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elplatzhalt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de-DE" dirty="0" smtClean="0"/>
              <a:t>Titelmasterformat durch Klicken bearbeiten</a:t>
            </a:r>
            <a:endParaRPr kumimoji="0" lang="en-US" dirty="0"/>
          </a:p>
        </p:txBody>
      </p:sp>
      <p:grpSp>
        <p:nvGrpSpPr>
          <p:cNvPr id="2" name="Gruppieren 15"/>
          <p:cNvGrpSpPr/>
          <p:nvPr userDrawn="1"/>
        </p:nvGrpSpPr>
        <p:grpSpPr>
          <a:xfrm>
            <a:off x="-3765" y="6381328"/>
            <a:ext cx="9147765" cy="483760"/>
            <a:chOff x="-3765" y="4832896"/>
            <a:chExt cx="9147765" cy="2032192"/>
          </a:xfrm>
        </p:grpSpPr>
        <p:sp>
          <p:nvSpPr>
            <p:cNvPr id="17" name="Freihandform 1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9" name="Freihandform 18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20" name="Freihandform 19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7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21" name="Gerade Verbindung 20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3" name="Picture 3" descr="C:\Users\jes\Desktop\project.png"/>
          <p:cNvPicPr>
            <a:picLocks noChangeAspect="1" noChangeArrowheads="1"/>
          </p:cNvPicPr>
          <p:nvPr userDrawn="1"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04584" y="6166908"/>
            <a:ext cx="574476" cy="639054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265"/>
          <p:cNvSpPr txBox="1">
            <a:spLocks noChangeArrowheads="1"/>
          </p:cNvSpPr>
          <p:nvPr/>
        </p:nvSpPr>
        <p:spPr bwMode="auto">
          <a:xfrm>
            <a:off x="249238" y="196850"/>
            <a:ext cx="8643242" cy="30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/>
          <a:lstStyle/>
          <a:p>
            <a:r>
              <a:rPr lang="de-CH" sz="1600" dirty="0">
                <a:solidFill>
                  <a:srgbClr val="0070C0"/>
                </a:solidFill>
                <a:latin typeface="Arial" charset="0"/>
              </a:rPr>
              <a:t>Statusbericht Projekt  </a:t>
            </a:r>
            <a:r>
              <a:rPr lang="de-CH" sz="1600" dirty="0" smtClean="0">
                <a:solidFill>
                  <a:srgbClr val="0070C0"/>
                </a:solidFill>
                <a:latin typeface="Arial" charset="0"/>
              </a:rPr>
              <a:t>VALUE_PROJECT_NAME</a:t>
            </a:r>
            <a:endParaRPr lang="de-DE" sz="1600" dirty="0">
              <a:solidFill>
                <a:srgbClr val="0070C0"/>
              </a:solidFill>
              <a:latin typeface="Arial" charset="0"/>
            </a:endParaRPr>
          </a:p>
        </p:txBody>
      </p:sp>
      <p:sp>
        <p:nvSpPr>
          <p:cNvPr id="5" name="Text Box 91"/>
          <p:cNvSpPr txBox="1">
            <a:spLocks noChangeArrowheads="1"/>
          </p:cNvSpPr>
          <p:nvPr/>
        </p:nvSpPr>
        <p:spPr bwMode="auto">
          <a:xfrm>
            <a:off x="230188" y="427038"/>
            <a:ext cx="2968625" cy="38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/>
          <a:lstStyle/>
          <a:p>
            <a:r>
              <a:rPr lang="de-CH" sz="1000" dirty="0">
                <a:solidFill>
                  <a:srgbClr val="808080"/>
                </a:solidFill>
                <a:latin typeface="Arial" charset="0"/>
              </a:rPr>
              <a:t> Berichtswoche KW </a:t>
            </a:r>
            <a:r>
              <a:rPr lang="de-CH" sz="1000" dirty="0" smtClean="0">
                <a:solidFill>
                  <a:srgbClr val="808080"/>
                </a:solidFill>
                <a:latin typeface="Arial" charset="0"/>
              </a:rPr>
              <a:t>VALUE_WEEK_OF_YEAR</a:t>
            </a:r>
            <a:endParaRPr lang="de-CH" sz="1000" dirty="0">
              <a:solidFill>
                <a:srgbClr val="808080"/>
              </a:solidFill>
              <a:latin typeface="Arial" charset="0"/>
            </a:endParaRPr>
          </a:p>
        </p:txBody>
      </p:sp>
      <p:pic>
        <p:nvPicPr>
          <p:cNvPr id="6" name="Picture 152" descr="termi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850" y="1084263"/>
            <a:ext cx="4183063" cy="2392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15"/>
          <p:cNvSpPr>
            <a:spLocks noChangeArrowheads="1"/>
          </p:cNvSpPr>
          <p:nvPr/>
        </p:nvSpPr>
        <p:spPr bwMode="auto">
          <a:xfrm>
            <a:off x="341313" y="1096963"/>
            <a:ext cx="2663825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bIns="0" anchor="ctr">
            <a:spAutoFit/>
          </a:bodyPr>
          <a:lstStyle/>
          <a:p>
            <a:r>
              <a:rPr lang="de-DE" sz="1200" dirty="0">
                <a:solidFill>
                  <a:schemeClr val="bg1"/>
                </a:solidFill>
                <a:latin typeface="Arial" charset="0"/>
              </a:rPr>
              <a:t>Termin</a:t>
            </a:r>
          </a:p>
        </p:txBody>
      </p:sp>
      <p:sp>
        <p:nvSpPr>
          <p:cNvPr id="8" name="Text Box 87"/>
          <p:cNvSpPr txBox="1">
            <a:spLocks noChangeArrowheads="1"/>
          </p:cNvSpPr>
          <p:nvPr/>
        </p:nvSpPr>
        <p:spPr bwMode="auto">
          <a:xfrm>
            <a:off x="3779912" y="1092200"/>
            <a:ext cx="933450" cy="2143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90000" tIns="0" rIns="0" bIns="0"/>
          <a:lstStyle/>
          <a:p>
            <a:pPr>
              <a:lnSpc>
                <a:spcPct val="90000"/>
              </a:lnSpc>
              <a:spcBef>
                <a:spcPct val="5000"/>
              </a:spcBef>
              <a:buClr>
                <a:schemeClr val="tx2"/>
              </a:buClr>
              <a:buSzPct val="75000"/>
              <a:buFont typeface="Wingdings" pitchFamily="2" charset="2"/>
              <a:buNone/>
            </a:pPr>
            <a:r>
              <a:rPr lang="de-DE" sz="700" dirty="0">
                <a:latin typeface="Arial" charset="0"/>
              </a:rPr>
              <a:t>PICTURE_TIME_STATE</a:t>
            </a:r>
          </a:p>
        </p:txBody>
      </p:sp>
      <p:graphicFrame>
        <p:nvGraphicFramePr>
          <p:cNvPr id="9" name="Tabelle 8"/>
          <p:cNvGraphicFramePr>
            <a:graphicFrameLocks noGrp="1"/>
          </p:cNvGraphicFramePr>
          <p:nvPr/>
        </p:nvGraphicFramePr>
        <p:xfrm>
          <a:off x="395536" y="1340768"/>
          <a:ext cx="4035600" cy="2058240"/>
        </p:xfrm>
        <a:graphic>
          <a:graphicData uri="http://schemas.openxmlformats.org/drawingml/2006/table">
            <a:tbl>
              <a:tblPr firstRow="1" bandRow="1">
                <a:tableStyleId>{EB344D84-9AFB-497E-A393-DC336BA19D2E}</a:tableStyleId>
              </a:tblPr>
              <a:tblGrid>
                <a:gridCol w="957600"/>
                <a:gridCol w="648000"/>
                <a:gridCol w="644400"/>
                <a:gridCol w="572400"/>
                <a:gridCol w="1213200"/>
              </a:tblGrid>
              <a:tr h="280800">
                <a:tc>
                  <a:txBody>
                    <a:bodyPr/>
                    <a:lstStyle/>
                    <a:p>
                      <a:r>
                        <a:rPr lang="de-DE" sz="800" b="1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Meilensteine</a:t>
                      </a:r>
                      <a:endParaRPr lang="de-DE" sz="800" b="1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1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Plantermin</a:t>
                      </a:r>
                      <a:endParaRPr lang="de-DE" sz="800" b="1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1" dirty="0" err="1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Erw</a:t>
                      </a:r>
                      <a:r>
                        <a:rPr lang="de-DE" sz="800" b="1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./Ist</a:t>
                      </a:r>
                      <a:endParaRPr lang="de-DE" sz="800" b="1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1" dirty="0" err="1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Planabw</a:t>
                      </a:r>
                      <a:r>
                        <a:rPr lang="de-DE" sz="800" b="1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.</a:t>
                      </a:r>
                      <a:endParaRPr lang="de-DE" sz="800" b="1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1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Abstimmungsstand</a:t>
                      </a:r>
                      <a:endParaRPr lang="de-DE" sz="800" b="1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187200"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FIXEDTABLE_MILESTONES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87200"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87200"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87200"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87200"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87200"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87200"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87200"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87200"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pic>
        <p:nvPicPr>
          <p:cNvPr id="10" name="Picture 163" descr="wichtige_risike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37088" y="1084263"/>
            <a:ext cx="4183062" cy="2392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 Box 87"/>
          <p:cNvSpPr txBox="1">
            <a:spLocks noChangeArrowheads="1"/>
          </p:cNvSpPr>
          <p:nvPr/>
        </p:nvSpPr>
        <p:spPr bwMode="auto">
          <a:xfrm>
            <a:off x="8100392" y="1092704"/>
            <a:ext cx="933450" cy="2143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90000" tIns="0" rIns="0" bIns="0"/>
          <a:lstStyle/>
          <a:p>
            <a:pPr>
              <a:lnSpc>
                <a:spcPct val="90000"/>
              </a:lnSpc>
              <a:spcBef>
                <a:spcPct val="5000"/>
              </a:spcBef>
              <a:buClr>
                <a:schemeClr val="tx2"/>
              </a:buClr>
              <a:buSzPct val="75000"/>
              <a:buFont typeface="Wingdings" pitchFamily="2" charset="2"/>
              <a:buNone/>
            </a:pPr>
            <a:r>
              <a:rPr lang="de-DE" sz="700" dirty="0">
                <a:latin typeface="Arial" charset="0"/>
              </a:rPr>
              <a:t>PICTURE_RISK_STATE</a:t>
            </a:r>
          </a:p>
        </p:txBody>
      </p:sp>
      <p:sp>
        <p:nvSpPr>
          <p:cNvPr id="12" name="Rectangle 16"/>
          <p:cNvSpPr>
            <a:spLocks noChangeArrowheads="1"/>
          </p:cNvSpPr>
          <p:nvPr/>
        </p:nvSpPr>
        <p:spPr bwMode="auto">
          <a:xfrm>
            <a:off x="4648200" y="1096963"/>
            <a:ext cx="2660650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bIns="0" anchor="ctr"/>
          <a:lstStyle/>
          <a:p>
            <a:r>
              <a:rPr lang="de-DE" sz="1200">
                <a:solidFill>
                  <a:schemeClr val="bg1"/>
                </a:solidFill>
                <a:latin typeface="Arial" charset="0"/>
              </a:rPr>
              <a:t>Risiko</a:t>
            </a:r>
          </a:p>
        </p:txBody>
      </p:sp>
      <p:graphicFrame>
        <p:nvGraphicFramePr>
          <p:cNvPr id="13" name="Tabelle 12"/>
          <p:cNvGraphicFramePr>
            <a:graphicFrameLocks noGrp="1"/>
          </p:cNvGraphicFramePr>
          <p:nvPr/>
        </p:nvGraphicFramePr>
        <p:xfrm>
          <a:off x="4716016" y="1340768"/>
          <a:ext cx="4028400" cy="2057280"/>
        </p:xfrm>
        <a:graphic>
          <a:graphicData uri="http://schemas.openxmlformats.org/drawingml/2006/table">
            <a:tbl>
              <a:tblPr firstRow="1" bandRow="1">
                <a:tableStyleId>{EB344D84-9AFB-497E-A393-DC336BA19D2E}</a:tableStyleId>
              </a:tblPr>
              <a:tblGrid>
                <a:gridCol w="1004400"/>
                <a:gridCol w="712800"/>
                <a:gridCol w="662400"/>
                <a:gridCol w="720000"/>
                <a:gridCol w="928800"/>
              </a:tblGrid>
              <a:tr h="187200">
                <a:tc>
                  <a:txBody>
                    <a:bodyPr/>
                    <a:lstStyle/>
                    <a:p>
                      <a:r>
                        <a:rPr lang="de-DE" sz="800" b="1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TOP-Risiko</a:t>
                      </a:r>
                      <a:endParaRPr lang="de-DE" sz="800" b="1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1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Potential</a:t>
                      </a:r>
                      <a:endParaRPr lang="de-DE" sz="800" b="1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1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Eintritts – wahr.</a:t>
                      </a:r>
                      <a:endParaRPr lang="de-DE" sz="800" b="1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1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Schadensausmaß</a:t>
                      </a:r>
                      <a:endParaRPr lang="de-DE" sz="800" b="1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1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Status</a:t>
                      </a:r>
                      <a:endParaRPr lang="de-DE" sz="800" b="1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187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6799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VALUE_TOP_NAM </a:t>
                      </a: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VALUE_TOP_IND </a:t>
                      </a:r>
                      <a:endParaRPr kumimoji="0" lang="de-DE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6799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kumimoji="0" lang="de-DE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6799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VALUE_TOP_PRB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6799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VALUE_TOP_IMP </a:t>
                      </a: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6799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VALUE_TOP_STT </a:t>
                      </a: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87200"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87200">
                <a:tc>
                  <a:txBody>
                    <a:bodyPr/>
                    <a:lstStyle/>
                    <a:p>
                      <a:r>
                        <a:rPr lang="de-DE" sz="800" b="1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Risikokategorien</a:t>
                      </a:r>
                      <a:endParaRPr lang="de-DE" sz="800" b="1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87200"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kumimoji="0" lang="de-DE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6799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VALUE_R1_NAM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4">
                  <a:txBody>
                    <a:bodyPr/>
                    <a:lstStyle/>
                    <a:p>
                      <a:r>
                        <a:rPr kumimoji="0" lang="de-DE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6799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VALUE_R1_IND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de-DE" sz="800" b="0" dirty="0"/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de-DE" sz="800" b="0" dirty="0"/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de-DE" sz="800" b="0" dirty="0"/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87200"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kumimoji="0" lang="de-DE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6799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VALUE_R2_NAM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4">
                  <a:txBody>
                    <a:bodyPr/>
                    <a:lstStyle/>
                    <a:p>
                      <a:r>
                        <a:rPr kumimoji="0" lang="de-DE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6799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VALUE_R2_IND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de-DE" sz="800" b="0" dirty="0"/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de-DE" sz="800" b="0" dirty="0"/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de-DE" sz="800" b="0" dirty="0"/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87200"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kumimoji="0" lang="de-DE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6799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VALUE_R3_NAM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4">
                  <a:txBody>
                    <a:bodyPr/>
                    <a:lstStyle/>
                    <a:p>
                      <a:r>
                        <a:rPr kumimoji="0" lang="de-DE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6799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VALUE_R3_IND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de-DE" sz="800" b="0" dirty="0"/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de-DE" sz="800" b="0" dirty="0"/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de-DE" sz="800" b="0" dirty="0"/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87200"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kumimoji="0" lang="de-DE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6799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VALUE_R4_NAM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4">
                  <a:txBody>
                    <a:bodyPr/>
                    <a:lstStyle/>
                    <a:p>
                      <a:r>
                        <a:rPr kumimoji="0" lang="de-DE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6799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VALUE_R4_IND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de-DE" sz="800" b="0" dirty="0"/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de-DE" sz="800" b="0" dirty="0"/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de-DE" sz="800" b="0" dirty="0"/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87200"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kumimoji="0" lang="de-DE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6799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VALUE_R5_NAM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4">
                  <a:txBody>
                    <a:bodyPr/>
                    <a:lstStyle/>
                    <a:p>
                      <a:r>
                        <a:rPr kumimoji="0" lang="de-DE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6799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VALUE_R5_IND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de-DE" sz="800" b="0" dirty="0"/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de-DE" sz="800" b="0" dirty="0"/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de-DE" sz="800" b="0" dirty="0"/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87200"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4">
                  <a:txBody>
                    <a:bodyPr/>
                    <a:lstStyle/>
                    <a:p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de-DE" sz="800" b="0" dirty="0"/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de-DE" sz="800" b="0" dirty="0"/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de-DE" sz="800" b="0" dirty="0"/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pic>
        <p:nvPicPr>
          <p:cNvPr id="14" name="Picture 154" descr="qualitae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37088" y="3605213"/>
            <a:ext cx="4183062" cy="2392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 Box 89"/>
          <p:cNvSpPr txBox="1">
            <a:spLocks noChangeArrowheads="1"/>
          </p:cNvSpPr>
          <p:nvPr/>
        </p:nvSpPr>
        <p:spPr bwMode="auto">
          <a:xfrm>
            <a:off x="8100392" y="3613150"/>
            <a:ext cx="1004887" cy="2047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90000" tIns="0" rIns="0" bIns="0"/>
          <a:lstStyle/>
          <a:p>
            <a:pPr>
              <a:lnSpc>
                <a:spcPct val="90000"/>
              </a:lnSpc>
              <a:spcBef>
                <a:spcPct val="5000"/>
              </a:spcBef>
              <a:buClr>
                <a:schemeClr val="tx2"/>
              </a:buClr>
              <a:buSzPct val="75000"/>
              <a:buFont typeface="Wingdings" pitchFamily="2" charset="2"/>
              <a:buNone/>
            </a:pPr>
            <a:r>
              <a:rPr lang="de-DE" sz="700" dirty="0">
                <a:latin typeface="Arial" charset="0"/>
              </a:rPr>
              <a:t>PICTURE_QUALITY_STATE</a:t>
            </a:r>
          </a:p>
        </p:txBody>
      </p:sp>
      <p:sp>
        <p:nvSpPr>
          <p:cNvPr id="16" name="Rectangle 148"/>
          <p:cNvSpPr>
            <a:spLocks noChangeArrowheads="1"/>
          </p:cNvSpPr>
          <p:nvPr/>
        </p:nvSpPr>
        <p:spPr bwMode="auto">
          <a:xfrm>
            <a:off x="4648200" y="3621088"/>
            <a:ext cx="2997200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bIns="0"/>
          <a:lstStyle/>
          <a:p>
            <a:r>
              <a:rPr lang="de-DE" sz="1200">
                <a:solidFill>
                  <a:schemeClr val="bg1"/>
                </a:solidFill>
                <a:latin typeface="Arial" charset="0"/>
              </a:rPr>
              <a:t>Qualität</a:t>
            </a:r>
            <a:endParaRPr lang="de-DE">
              <a:solidFill>
                <a:schemeClr val="bg1"/>
              </a:solidFill>
              <a:latin typeface="Arial" charset="0"/>
            </a:endParaRPr>
          </a:p>
        </p:txBody>
      </p:sp>
      <p:pic>
        <p:nvPicPr>
          <p:cNvPr id="18" name="Picture 153" descr="budge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850" y="3605213"/>
            <a:ext cx="4183063" cy="2392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Rectangle 147"/>
          <p:cNvSpPr>
            <a:spLocks noChangeArrowheads="1"/>
          </p:cNvSpPr>
          <p:nvPr/>
        </p:nvSpPr>
        <p:spPr bwMode="auto">
          <a:xfrm>
            <a:off x="341313" y="3621088"/>
            <a:ext cx="2663825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bIns="0"/>
          <a:lstStyle/>
          <a:p>
            <a:r>
              <a:rPr lang="de-DE" sz="1200">
                <a:solidFill>
                  <a:schemeClr val="bg1"/>
                </a:solidFill>
                <a:latin typeface="Arial" charset="0"/>
              </a:rPr>
              <a:t>Budget</a:t>
            </a:r>
            <a:endParaRPr lang="de-DE">
              <a:solidFill>
                <a:schemeClr val="bg1"/>
              </a:solidFill>
              <a:latin typeface="Arial" charset="0"/>
            </a:endParaRPr>
          </a:p>
        </p:txBody>
      </p:sp>
      <p:graphicFrame>
        <p:nvGraphicFramePr>
          <p:cNvPr id="20" name="Tabelle 19"/>
          <p:cNvGraphicFramePr>
            <a:graphicFrameLocks noGrp="1"/>
          </p:cNvGraphicFramePr>
          <p:nvPr/>
        </p:nvGraphicFramePr>
        <p:xfrm>
          <a:off x="397268" y="3861048"/>
          <a:ext cx="4032000" cy="1965600"/>
        </p:xfrm>
        <a:graphic>
          <a:graphicData uri="http://schemas.openxmlformats.org/drawingml/2006/table">
            <a:tbl>
              <a:tblPr firstRow="1" bandRow="1">
                <a:tableStyleId>{EB344D84-9AFB-497E-A393-DC336BA19D2E}</a:tableStyleId>
              </a:tblPr>
              <a:tblGrid>
                <a:gridCol w="1389600"/>
                <a:gridCol w="928800"/>
                <a:gridCol w="856800"/>
                <a:gridCol w="856800"/>
              </a:tblGrid>
              <a:tr h="280800">
                <a:tc>
                  <a:txBody>
                    <a:bodyPr/>
                    <a:lstStyle/>
                    <a:p>
                      <a:endParaRPr lang="de-DE" sz="800" b="1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1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Eigenleistung</a:t>
                      </a:r>
                      <a:endParaRPr lang="de-DE" sz="800" b="1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1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Fremdleistung</a:t>
                      </a:r>
                      <a:endParaRPr lang="de-DE" sz="800" b="1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1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Gesamt</a:t>
                      </a:r>
                      <a:endParaRPr lang="de-DE" sz="800" b="1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187200"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Plan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kumimoji="0" lang="de-DE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6799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VALUE_B24_I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6799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VALUE_B24_E </a:t>
                      </a: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6799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VALUE_B24_S </a:t>
                      </a: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87200"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Soll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kumimoji="0" lang="de-DE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6799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VALUE_B27_I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kumimoji="0" lang="de-DE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6799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VALUE_B27_E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kumimoji="0" lang="de-DE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6799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VALUE_B27_S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87200"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Ist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6799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VALUE_B25_I </a:t>
                      </a: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6799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VALUE_B25_E </a:t>
                      </a: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6799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VALUE_B25_S </a:t>
                      </a: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87200"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Erwartet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6799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VALUE_B26_I </a:t>
                      </a: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6799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VALUE_B26_E </a:t>
                      </a: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kumimoji="0" lang="de-DE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6799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VALUE_B26_S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87200"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87200"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87200"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87200"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87200"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21" name="Tabelle 20"/>
          <p:cNvGraphicFramePr>
            <a:graphicFrameLocks noGrp="1"/>
          </p:cNvGraphicFramePr>
          <p:nvPr/>
        </p:nvGraphicFramePr>
        <p:xfrm>
          <a:off x="4716464" y="3861048"/>
          <a:ext cx="4032000" cy="2029920"/>
        </p:xfrm>
        <a:graphic>
          <a:graphicData uri="http://schemas.openxmlformats.org/drawingml/2006/table">
            <a:tbl>
              <a:tblPr firstRow="1" bandRow="1">
                <a:tableStyleId>{EB344D84-9AFB-497E-A393-DC336BA19D2E}</a:tableStyleId>
              </a:tblPr>
              <a:tblGrid>
                <a:gridCol w="777600"/>
                <a:gridCol w="1414800"/>
                <a:gridCol w="849600"/>
                <a:gridCol w="990000"/>
              </a:tblGrid>
              <a:tr h="144000">
                <a:tc>
                  <a:txBody>
                    <a:bodyPr/>
                    <a:lstStyle/>
                    <a:p>
                      <a:endParaRPr lang="de-DE" sz="800" b="1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800" b="1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1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Soll</a:t>
                      </a:r>
                      <a:endParaRPr lang="de-DE" sz="800" b="1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1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Ist</a:t>
                      </a:r>
                      <a:endParaRPr lang="de-DE" sz="800" b="1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187200">
                <a:tc>
                  <a:txBody>
                    <a:bodyPr/>
                    <a:lstStyle/>
                    <a:p>
                      <a:r>
                        <a:rPr lang="de-DE" sz="800" b="1" dirty="0" err="1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Earned</a:t>
                      </a:r>
                      <a:r>
                        <a:rPr lang="de-DE" sz="800" b="1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Value</a:t>
                      </a:r>
                      <a:endParaRPr lang="de-DE" sz="800" b="1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Fertigstellungsgrad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6799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VALUE_PV02 </a:t>
                      </a: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6799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VALUE_PI02 </a:t>
                      </a: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87200">
                <a:tc>
                  <a:txBody>
                    <a:bodyPr/>
                    <a:lstStyle/>
                    <a:p>
                      <a:endParaRPr lang="de-DE" sz="800" b="1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Fertigstellungswert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kumimoji="0" lang="de-DE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6799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VALUE_PV03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kumimoji="0" lang="de-DE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6799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VALUE_PI03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87200">
                <a:tc>
                  <a:txBody>
                    <a:bodyPr/>
                    <a:lstStyle/>
                    <a:p>
                      <a:endParaRPr lang="de-DE" sz="800" b="1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6799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Plantreue (SPI)</a:t>
                      </a: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6799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VALUE_PV04 </a:t>
                      </a: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6799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VALUE_PI04 </a:t>
                      </a: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87200">
                <a:tc>
                  <a:txBody>
                    <a:bodyPr/>
                    <a:lstStyle/>
                    <a:p>
                      <a:endParaRPr lang="de-DE" sz="800" b="1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6799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Kostentreue (CPI)</a:t>
                      </a: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6799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VALUE_PV05 </a:t>
                      </a: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kumimoji="0" lang="de-DE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6799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VALUE_PI05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87200">
                <a:tc>
                  <a:txBody>
                    <a:bodyPr/>
                    <a:lstStyle/>
                    <a:p>
                      <a:r>
                        <a:rPr lang="de-DE" sz="800" b="1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1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Zeitabweichung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kumimoji="0" lang="de-DE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6799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VALUE_PV06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kumimoji="0" lang="de-DE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6799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VALUE_PI06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87200">
                <a:tc>
                  <a:txBody>
                    <a:bodyPr/>
                    <a:lstStyle/>
                    <a:p>
                      <a:r>
                        <a:rPr lang="de-DE" sz="800" b="1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Aufwand</a:t>
                      </a:r>
                      <a:endParaRPr lang="de-DE" sz="800" b="1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Geleisteter</a:t>
                      </a:r>
                      <a:r>
                        <a:rPr lang="de-DE" sz="800" b="0" baseline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Aufwand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kumimoji="0" lang="de-DE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6799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VALUE_PV07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kumimoji="0" lang="de-DE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6799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VALUE_PI07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87200">
                <a:tc>
                  <a:txBody>
                    <a:bodyPr/>
                    <a:lstStyle/>
                    <a:p>
                      <a:r>
                        <a:rPr lang="de-DE" sz="800" b="1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1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Restaufwand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kumimoji="0" lang="de-DE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6799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VALUE_PV08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kumimoji="0" lang="de-DE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6799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VALUE_PI08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87200">
                <a:tc>
                  <a:txBody>
                    <a:bodyPr/>
                    <a:lstStyle/>
                    <a:p>
                      <a:r>
                        <a:rPr lang="de-DE" sz="800" b="1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Planung</a:t>
                      </a:r>
                      <a:endParaRPr lang="de-DE" sz="800" b="1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Geplanter Gesamtaufwand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kumimoji="0" lang="de-DE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6799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VALUE_PV09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kumimoji="0" lang="de-DE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6799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VALUE_PI09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87200">
                <a:tc>
                  <a:txBody>
                    <a:bodyPr/>
                    <a:lstStyle/>
                    <a:p>
                      <a:r>
                        <a:rPr lang="de-DE" sz="800" b="1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1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Planabweichung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kumimoji="0" lang="de-DE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6799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VALUE_PV10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kumimoji="0" lang="de-DE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6799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VALUE_PI10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87200">
                <a:tc>
                  <a:txBody>
                    <a:bodyPr/>
                    <a:lstStyle/>
                    <a:p>
                      <a:endParaRPr lang="de-DE" sz="800" b="1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Planstabilität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kumimoji="0" lang="de-DE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6799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VALUE_PV11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kumimoji="0" lang="de-DE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6799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VALUE_PI11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17" name="Text Box 88"/>
          <p:cNvSpPr txBox="1">
            <a:spLocks noChangeArrowheads="1"/>
          </p:cNvSpPr>
          <p:nvPr/>
        </p:nvSpPr>
        <p:spPr bwMode="auto">
          <a:xfrm>
            <a:off x="3779912" y="3611563"/>
            <a:ext cx="1079500" cy="2143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90000" tIns="0" rIns="0" bIns="0"/>
          <a:lstStyle/>
          <a:p>
            <a:pPr>
              <a:lnSpc>
                <a:spcPct val="90000"/>
              </a:lnSpc>
              <a:spcBef>
                <a:spcPct val="5000"/>
              </a:spcBef>
              <a:buClr>
                <a:schemeClr val="tx2"/>
              </a:buClr>
              <a:buSzPct val="75000"/>
              <a:buFont typeface="Wingdings" pitchFamily="2" charset="2"/>
              <a:buNone/>
            </a:pPr>
            <a:r>
              <a:rPr lang="de-DE" sz="700" dirty="0">
                <a:latin typeface="Arial" charset="0"/>
              </a:rPr>
              <a:t>PICTURE_BUDGET_STATE</a:t>
            </a:r>
          </a:p>
        </p:txBody>
      </p:sp>
      <p:sp>
        <p:nvSpPr>
          <p:cNvPr id="23" name="Textfeld 22"/>
          <p:cNvSpPr txBox="1"/>
          <p:nvPr/>
        </p:nvSpPr>
        <p:spPr>
          <a:xfrm>
            <a:off x="254174" y="635913"/>
            <a:ext cx="13681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Gesamtstatus:</a:t>
            </a:r>
            <a:endParaRPr lang="de-DE" sz="1200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4" name="Text Box 87"/>
          <p:cNvSpPr txBox="1">
            <a:spLocks noChangeArrowheads="1"/>
          </p:cNvSpPr>
          <p:nvPr/>
        </p:nvSpPr>
        <p:spPr bwMode="auto">
          <a:xfrm>
            <a:off x="1372394" y="676171"/>
            <a:ext cx="933450" cy="2143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90000" tIns="0" rIns="0" bIns="0"/>
          <a:lstStyle/>
          <a:p>
            <a:pPr>
              <a:lnSpc>
                <a:spcPct val="90000"/>
              </a:lnSpc>
              <a:spcBef>
                <a:spcPct val="5000"/>
              </a:spcBef>
              <a:buClr>
                <a:schemeClr val="tx2"/>
              </a:buClr>
              <a:buSzPct val="75000"/>
              <a:buFont typeface="Wingdings" pitchFamily="2" charset="2"/>
              <a:buNone/>
            </a:pPr>
            <a:r>
              <a:rPr lang="de-DE" sz="700" dirty="0" smtClean="0">
                <a:latin typeface="Arial" charset="0"/>
              </a:rPr>
              <a:t>PICTURE_GLOBAL_STATE</a:t>
            </a:r>
            <a:endParaRPr lang="de-DE" sz="700" dirty="0">
              <a:latin typeface="Arial" charset="0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2_Deimos">
  <a:themeElements>
    <a:clrScheme name="Top-Logic">
      <a:dk1>
        <a:srgbClr val="336799"/>
      </a:dk1>
      <a:lt1>
        <a:srgbClr val="FFFFFF"/>
      </a:lt1>
      <a:dk2>
        <a:srgbClr val="0070C0"/>
      </a:dk2>
      <a:lt2>
        <a:srgbClr val="BFE4FF"/>
      </a:lt2>
      <a:accent1>
        <a:srgbClr val="336799"/>
      </a:accent1>
      <a:accent2>
        <a:srgbClr val="FFFCC6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Deimos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Deimos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202</Words>
  <Application>Microsoft Office PowerPoint</Application>
  <PresentationFormat>Bildschirmpräsentation (4:3)</PresentationFormat>
  <Paragraphs>170</Paragraphs>
  <Slides>1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2" baseType="lpstr">
      <vt:lpstr>2_Deimos</vt:lpstr>
      <vt:lpstr>Folie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Folie 1</dc:title>
  <dc:creator>Jens Schäfer</dc:creator>
  <cp:lastModifiedBy>Jens Schäfer</cp:lastModifiedBy>
  <cp:revision>28</cp:revision>
  <dcterms:created xsi:type="dcterms:W3CDTF">2013-12-18T14:35:31Z</dcterms:created>
  <dcterms:modified xsi:type="dcterms:W3CDTF">2018-01-19T14:27:29Z</dcterms:modified>
</cp:coreProperties>
</file>