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799"/>
    <a:srgbClr val="E2007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ittlere Formatvorlage 3 - Akz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4" autoAdjust="0"/>
    <p:restoredTop sz="98418" autoAdjust="0"/>
  </p:normalViewPr>
  <p:slideViewPr>
    <p:cSldViewPr>
      <p:cViewPr varScale="1">
        <p:scale>
          <a:sx n="107" d="100"/>
          <a:sy n="107" d="100"/>
        </p:scale>
        <p:origin x="-7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3"/>
          <p:cNvSpPr>
            <a:spLocks noChangeArrowheads="1"/>
          </p:cNvSpPr>
          <p:nvPr/>
        </p:nvSpPr>
        <p:spPr bwMode="gray">
          <a:xfrm>
            <a:off x="323850" y="260350"/>
            <a:ext cx="8496622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de-CH" sz="2000" b="1" dirty="0" smtClean="0">
                <a:latin typeface="Calibri" pitchFamily="34" charset="0"/>
                <a:cs typeface="Arial" charset="0"/>
              </a:rPr>
              <a:t>Program </a:t>
            </a:r>
            <a:r>
              <a:rPr lang="de-CH" sz="2000" b="1" dirty="0" err="1" smtClean="0">
                <a:latin typeface="Calibri" pitchFamily="34" charset="0"/>
                <a:cs typeface="Arial" charset="0"/>
              </a:rPr>
              <a:t>report</a:t>
            </a:r>
            <a:r>
              <a:rPr lang="de-CH" sz="2000" b="1" dirty="0" smtClean="0">
                <a:latin typeface="Calibri" pitchFamily="34" charset="0"/>
                <a:cs typeface="Arial" charset="0"/>
              </a:rPr>
              <a:t> VALUE_PROGRAM_NAME_HEAD</a:t>
            </a:r>
            <a:endParaRPr lang="de-CH" sz="2000" b="1" dirty="0">
              <a:latin typeface="Calibri" pitchFamily="34" charset="0"/>
              <a:cs typeface="Arial" charset="0"/>
            </a:endParaRPr>
          </a:p>
        </p:txBody>
      </p:sp>
      <p:grpSp>
        <p:nvGrpSpPr>
          <p:cNvPr id="2052" name="Group 95"/>
          <p:cNvGrpSpPr>
            <a:grpSpLocks/>
          </p:cNvGrpSpPr>
          <p:nvPr/>
        </p:nvGrpSpPr>
        <p:grpSpPr bwMode="auto">
          <a:xfrm>
            <a:off x="323850" y="2813050"/>
            <a:ext cx="4183063" cy="3186113"/>
            <a:chOff x="204" y="1772"/>
            <a:chExt cx="2635" cy="2007"/>
          </a:xfrm>
        </p:grpSpPr>
        <p:pic>
          <p:nvPicPr>
            <p:cNvPr id="2132" name="Picture 88" descr="modul_hoch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1772"/>
              <a:ext cx="2635" cy="2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57" name="Rectangle 68"/>
            <p:cNvSpPr>
              <a:spLocks noChangeArrowheads="1"/>
            </p:cNvSpPr>
            <p:nvPr/>
          </p:nvSpPr>
          <p:spPr bwMode="auto">
            <a:xfrm>
              <a:off x="215" y="1788"/>
              <a:ext cx="167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pPr>
                <a:defRPr/>
              </a:pPr>
              <a:r>
                <a:rPr lang="de-DE" sz="1200" dirty="0" smtClean="0">
                  <a:solidFill>
                    <a:schemeClr val="bg1"/>
                  </a:solidFill>
                  <a:latin typeface="+mn-lt"/>
                </a:rPr>
                <a:t>Projects</a:t>
              </a:r>
              <a:endParaRPr lang="de-DE" sz="1200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054" name="Group 94"/>
          <p:cNvGrpSpPr>
            <a:grpSpLocks/>
          </p:cNvGrpSpPr>
          <p:nvPr/>
        </p:nvGrpSpPr>
        <p:grpSpPr bwMode="auto">
          <a:xfrm>
            <a:off x="4643438" y="2813050"/>
            <a:ext cx="4492625" cy="3186113"/>
            <a:chOff x="2925" y="1772"/>
            <a:chExt cx="2830" cy="2007"/>
          </a:xfrm>
        </p:grpSpPr>
        <p:pic>
          <p:nvPicPr>
            <p:cNvPr id="2121" name="Picture 83" descr="ausblick_hoch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5" y="1772"/>
              <a:ext cx="2635" cy="2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46" name="Text Box 6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5653" y="2232"/>
              <a:ext cx="102" cy="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+mn-lt"/>
              </a:endParaRPr>
            </a:p>
          </p:txBody>
        </p:sp>
        <p:sp>
          <p:nvSpPr>
            <p:cNvPr id="3147" name="Rectangle 331"/>
            <p:cNvSpPr>
              <a:spLocks noChangeArrowheads="1"/>
            </p:cNvSpPr>
            <p:nvPr/>
          </p:nvSpPr>
          <p:spPr bwMode="auto">
            <a:xfrm>
              <a:off x="2938" y="2040"/>
              <a:ext cx="2603" cy="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>
                  <a:latin typeface="+mn-lt"/>
                </a:rPr>
                <a:t>VALUE_REPORT_RISKS</a:t>
              </a:r>
            </a:p>
          </p:txBody>
        </p:sp>
        <p:sp>
          <p:nvSpPr>
            <p:cNvPr id="3148" name="Rectangle 328"/>
            <p:cNvSpPr>
              <a:spLocks noChangeArrowheads="1"/>
            </p:cNvSpPr>
            <p:nvPr/>
          </p:nvSpPr>
          <p:spPr bwMode="auto">
            <a:xfrm>
              <a:off x="2938" y="2969"/>
              <a:ext cx="2603" cy="7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>
                  <a:latin typeface="+mn-lt"/>
                </a:rPr>
                <a:t>VALUE_REPORT_ESCALATIONS</a:t>
              </a:r>
            </a:p>
          </p:txBody>
        </p:sp>
        <p:sp>
          <p:nvSpPr>
            <p:cNvPr id="3149" name="Rectangle 70"/>
            <p:cNvSpPr>
              <a:spLocks noChangeArrowheads="1"/>
            </p:cNvSpPr>
            <p:nvPr/>
          </p:nvSpPr>
          <p:spPr bwMode="auto">
            <a:xfrm>
              <a:off x="2942" y="1788"/>
              <a:ext cx="95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pPr>
                <a:defRPr/>
              </a:pPr>
              <a:r>
                <a:rPr lang="de-DE" sz="1200" dirty="0" err="1" smtClean="0">
                  <a:solidFill>
                    <a:schemeClr val="bg1"/>
                  </a:solidFill>
                  <a:latin typeface="+mn-lt"/>
                </a:rPr>
                <a:t>Forecast</a:t>
              </a:r>
              <a:endParaRPr lang="de-DE" sz="12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150" name="Text Box 72"/>
            <p:cNvSpPr txBox="1">
              <a:spLocks noChangeArrowheads="1"/>
            </p:cNvSpPr>
            <p:nvPr/>
          </p:nvSpPr>
          <p:spPr bwMode="auto">
            <a:xfrm>
              <a:off x="2935" y="1963"/>
              <a:ext cx="771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90000" bIns="0"/>
            <a:lstStyle/>
            <a:p>
              <a:pPr>
                <a:defRPr/>
              </a:pPr>
              <a:r>
                <a:rPr lang="de-DE" sz="800" b="1" dirty="0" err="1" smtClean="0">
                  <a:latin typeface="+mn-lt"/>
                </a:rPr>
                <a:t>Risks</a:t>
              </a:r>
              <a:r>
                <a:rPr lang="de-DE" sz="800" b="1" dirty="0" smtClean="0">
                  <a:latin typeface="+mn-lt"/>
                </a:rPr>
                <a:t> </a:t>
              </a:r>
              <a:r>
                <a:rPr lang="de-DE" sz="800" b="1" dirty="0" err="1" smtClean="0">
                  <a:latin typeface="+mn-lt"/>
                </a:rPr>
                <a:t>and</a:t>
              </a:r>
              <a:r>
                <a:rPr lang="de-DE" sz="800" b="1" dirty="0" smtClean="0">
                  <a:latin typeface="+mn-lt"/>
                </a:rPr>
                <a:t> </a:t>
              </a:r>
              <a:r>
                <a:rPr lang="de-DE" sz="800" b="1" dirty="0" err="1" smtClean="0">
                  <a:latin typeface="+mn-lt"/>
                </a:rPr>
                <a:t>activities</a:t>
              </a:r>
              <a:endParaRPr lang="de-DE" sz="800" b="1" dirty="0">
                <a:latin typeface="+mn-lt"/>
              </a:endParaRPr>
            </a:p>
          </p:txBody>
        </p:sp>
        <p:sp>
          <p:nvSpPr>
            <p:cNvPr id="3151" name="Text Box 73"/>
            <p:cNvSpPr txBox="1">
              <a:spLocks noChangeArrowheads="1"/>
            </p:cNvSpPr>
            <p:nvPr/>
          </p:nvSpPr>
          <p:spPr bwMode="auto">
            <a:xfrm>
              <a:off x="2935" y="2874"/>
              <a:ext cx="988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90000" bIns="0"/>
            <a:lstStyle/>
            <a:p>
              <a:pPr>
                <a:defRPr/>
              </a:pPr>
              <a:r>
                <a:rPr lang="de-DE" sz="800" b="1" smtClean="0">
                  <a:latin typeface="+mn-lt"/>
                </a:rPr>
                <a:t>Escalations </a:t>
              </a:r>
              <a:r>
                <a:rPr lang="de-DE" sz="800" b="1" dirty="0" err="1" smtClean="0">
                  <a:latin typeface="+mn-lt"/>
                </a:rPr>
                <a:t>and</a:t>
              </a:r>
              <a:r>
                <a:rPr lang="de-DE" sz="800" b="1" dirty="0" smtClean="0">
                  <a:latin typeface="+mn-lt"/>
                </a:rPr>
                <a:t> </a:t>
              </a:r>
              <a:r>
                <a:rPr lang="de-DE" sz="800" b="1" dirty="0" err="1" smtClean="0">
                  <a:latin typeface="+mn-lt"/>
                </a:rPr>
                <a:t>decision</a:t>
              </a:r>
              <a:r>
                <a:rPr lang="de-DE" sz="800" b="1" dirty="0" smtClean="0">
                  <a:latin typeface="+mn-lt"/>
                </a:rPr>
                <a:t> </a:t>
              </a:r>
              <a:r>
                <a:rPr lang="de-DE" sz="800" b="1" dirty="0" err="1" smtClean="0">
                  <a:latin typeface="+mn-lt"/>
                </a:rPr>
                <a:t>requirements</a:t>
              </a:r>
              <a:endParaRPr lang="de-DE" sz="800" b="1" dirty="0">
                <a:latin typeface="+mn-lt"/>
              </a:endParaRPr>
            </a:p>
          </p:txBody>
        </p:sp>
      </p:grpSp>
      <p:grpSp>
        <p:nvGrpSpPr>
          <p:cNvPr id="2055" name="Group 93"/>
          <p:cNvGrpSpPr>
            <a:grpSpLocks/>
          </p:cNvGrpSpPr>
          <p:nvPr/>
        </p:nvGrpSpPr>
        <p:grpSpPr bwMode="auto">
          <a:xfrm>
            <a:off x="4643438" y="1079501"/>
            <a:ext cx="4183062" cy="1592263"/>
            <a:chOff x="2925" y="680"/>
            <a:chExt cx="2635" cy="1003"/>
          </a:xfrm>
        </p:grpSpPr>
        <p:pic>
          <p:nvPicPr>
            <p:cNvPr id="2110" name="Picture 90" descr="projektsteckbrief_schm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25" y="680"/>
              <a:ext cx="2635" cy="1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35" name="Rectangle 293"/>
            <p:cNvSpPr>
              <a:spLocks noChangeArrowheads="1"/>
            </p:cNvSpPr>
            <p:nvPr/>
          </p:nvSpPr>
          <p:spPr bwMode="auto">
            <a:xfrm>
              <a:off x="2935" y="1190"/>
              <a:ext cx="2609" cy="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>
                  <a:latin typeface="+mn-lt"/>
                </a:rPr>
                <a:t>VALUE_PROGRAM_DESCRIPTION</a:t>
              </a:r>
            </a:p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endParaRPr lang="de-DE" sz="800">
                <a:latin typeface="+mn-lt"/>
              </a:endParaRPr>
            </a:p>
          </p:txBody>
        </p:sp>
        <p:sp>
          <p:nvSpPr>
            <p:cNvPr id="3136" name="Text Box 37"/>
            <p:cNvSpPr txBox="1">
              <a:spLocks noChangeArrowheads="1"/>
            </p:cNvSpPr>
            <p:nvPr/>
          </p:nvSpPr>
          <p:spPr bwMode="auto">
            <a:xfrm>
              <a:off x="3463" y="816"/>
              <a:ext cx="1156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2000" tIns="82800" bIns="72000"/>
            <a:lstStyle/>
            <a:p>
              <a:pPr>
                <a:lnSpc>
                  <a:spcPct val="85000"/>
                </a:lnSpc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 dirty="0">
                  <a:latin typeface="+mn-lt"/>
                </a:rPr>
                <a:t>VALUE_PROGRAM_NAME</a:t>
              </a:r>
            </a:p>
          </p:txBody>
        </p:sp>
        <p:sp>
          <p:nvSpPr>
            <p:cNvPr id="3137" name="Text Box 38"/>
            <p:cNvSpPr txBox="1">
              <a:spLocks noChangeArrowheads="1"/>
            </p:cNvSpPr>
            <p:nvPr/>
          </p:nvSpPr>
          <p:spPr bwMode="auto">
            <a:xfrm>
              <a:off x="3463" y="961"/>
              <a:ext cx="1156" cy="1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72000" tIns="36000" bIns="0"/>
            <a:lstStyle/>
            <a:p>
              <a:pPr>
                <a:lnSpc>
                  <a:spcPct val="85000"/>
                </a:lnSpc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 dirty="0">
                  <a:latin typeface="+mn-lt"/>
                </a:rPr>
                <a:t>VALUE_PROGRAM_RESPONSIBLE</a:t>
              </a:r>
            </a:p>
          </p:txBody>
        </p:sp>
        <p:sp>
          <p:nvSpPr>
            <p:cNvPr id="3138" name="Text Box 39"/>
            <p:cNvSpPr txBox="1">
              <a:spLocks noChangeArrowheads="1"/>
            </p:cNvSpPr>
            <p:nvPr/>
          </p:nvSpPr>
          <p:spPr bwMode="auto">
            <a:xfrm>
              <a:off x="5046" y="961"/>
              <a:ext cx="496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18000" bIns="0"/>
            <a:lstStyle/>
            <a:p>
              <a:pPr algn="r">
                <a:defRPr/>
              </a:pPr>
              <a:endParaRPr lang="de-DE" sz="800" dirty="0">
                <a:latin typeface="+mn-lt"/>
              </a:endParaRPr>
            </a:p>
          </p:txBody>
        </p:sp>
        <p:sp>
          <p:nvSpPr>
            <p:cNvPr id="3139" name="Rectangle 71"/>
            <p:cNvSpPr>
              <a:spLocks noChangeArrowheads="1"/>
            </p:cNvSpPr>
            <p:nvPr/>
          </p:nvSpPr>
          <p:spPr bwMode="auto">
            <a:xfrm>
              <a:off x="2928" y="692"/>
              <a:ext cx="2290" cy="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pPr>
                <a:defRPr/>
              </a:pPr>
              <a:r>
                <a:rPr lang="de-DE" sz="1200" dirty="0" smtClean="0">
                  <a:solidFill>
                    <a:schemeClr val="bg1"/>
                  </a:solidFill>
                  <a:latin typeface="+mn-lt"/>
                </a:rPr>
                <a:t>Program </a:t>
              </a:r>
              <a:r>
                <a:rPr lang="de-DE" sz="1200" dirty="0" err="1" smtClean="0">
                  <a:solidFill>
                    <a:schemeClr val="bg1"/>
                  </a:solidFill>
                  <a:latin typeface="+mn-lt"/>
                </a:rPr>
                <a:t>characteristics</a:t>
              </a:r>
              <a:endParaRPr lang="de-DE" sz="12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3140" name="Text Box 74"/>
            <p:cNvSpPr txBox="1">
              <a:spLocks noChangeArrowheads="1"/>
            </p:cNvSpPr>
            <p:nvPr/>
          </p:nvSpPr>
          <p:spPr bwMode="auto">
            <a:xfrm>
              <a:off x="2935" y="856"/>
              <a:ext cx="521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54000" bIns="0"/>
            <a:lstStyle/>
            <a:p>
              <a:pPr>
                <a:defRPr/>
              </a:pPr>
              <a:r>
                <a:rPr lang="de-DE" sz="800" b="1" dirty="0" smtClean="0">
                  <a:latin typeface="+mn-lt"/>
                </a:rPr>
                <a:t>Program</a:t>
              </a:r>
              <a:endParaRPr lang="de-DE" sz="800" b="1" dirty="0">
                <a:latin typeface="+mn-lt"/>
              </a:endParaRPr>
            </a:p>
          </p:txBody>
        </p:sp>
        <p:sp>
          <p:nvSpPr>
            <p:cNvPr id="3141" name="Text Box 75"/>
            <p:cNvSpPr txBox="1">
              <a:spLocks noChangeArrowheads="1"/>
            </p:cNvSpPr>
            <p:nvPr/>
          </p:nvSpPr>
          <p:spPr bwMode="auto">
            <a:xfrm>
              <a:off x="2935" y="974"/>
              <a:ext cx="521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54000" bIns="0"/>
            <a:lstStyle/>
            <a:p>
              <a:pPr>
                <a:defRPr/>
              </a:pPr>
              <a:r>
                <a:rPr lang="de-DE" sz="800" b="1" dirty="0" err="1" smtClean="0">
                  <a:latin typeface="+mn-lt"/>
                </a:rPr>
                <a:t>Responsible</a:t>
              </a:r>
              <a:endParaRPr lang="de-DE" sz="800" b="1" dirty="0">
                <a:latin typeface="+mn-lt"/>
              </a:endParaRPr>
            </a:p>
          </p:txBody>
        </p:sp>
        <p:sp>
          <p:nvSpPr>
            <p:cNvPr id="3142" name="Text Box 76"/>
            <p:cNvSpPr txBox="1">
              <a:spLocks noChangeArrowheads="1"/>
            </p:cNvSpPr>
            <p:nvPr/>
          </p:nvSpPr>
          <p:spPr bwMode="auto">
            <a:xfrm>
              <a:off x="2935" y="1088"/>
              <a:ext cx="716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54000" bIns="0"/>
            <a:lstStyle/>
            <a:p>
              <a:pPr>
                <a:defRPr/>
              </a:pPr>
              <a:r>
                <a:rPr lang="de-DE" sz="800" b="1" dirty="0" smtClean="0">
                  <a:latin typeface="+mn-lt"/>
                </a:rPr>
                <a:t>Program </a:t>
              </a:r>
              <a:r>
                <a:rPr lang="de-DE" sz="800" b="1" dirty="0" err="1" smtClean="0">
                  <a:latin typeface="+mn-lt"/>
                </a:rPr>
                <a:t>description</a:t>
              </a:r>
              <a:endParaRPr lang="de-DE" sz="800" b="1" dirty="0">
                <a:latin typeface="+mn-lt"/>
              </a:endParaRPr>
            </a:p>
          </p:txBody>
        </p:sp>
        <p:sp>
          <p:nvSpPr>
            <p:cNvPr id="3143" name="Text Box 77"/>
            <p:cNvSpPr txBox="1">
              <a:spLocks noChangeArrowheads="1"/>
            </p:cNvSpPr>
            <p:nvPr/>
          </p:nvSpPr>
          <p:spPr bwMode="auto">
            <a:xfrm>
              <a:off x="4642" y="859"/>
              <a:ext cx="397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" tIns="0" rIns="54000" bIns="0"/>
            <a:lstStyle/>
            <a:p>
              <a:pPr>
                <a:defRPr/>
              </a:pPr>
              <a:r>
                <a:rPr lang="de-DE" sz="800" b="1" dirty="0" err="1">
                  <a:latin typeface="+mn-lt"/>
                </a:rPr>
                <a:t>Prog.-Nr</a:t>
              </a:r>
              <a:r>
                <a:rPr lang="de-DE" sz="800" b="1" dirty="0">
                  <a:latin typeface="+mn-lt"/>
                </a:rPr>
                <a:t>.</a:t>
              </a:r>
            </a:p>
          </p:txBody>
        </p:sp>
        <p:sp>
          <p:nvSpPr>
            <p:cNvPr id="3144" name="Text Box 78"/>
            <p:cNvSpPr txBox="1">
              <a:spLocks noChangeArrowheads="1"/>
            </p:cNvSpPr>
            <p:nvPr/>
          </p:nvSpPr>
          <p:spPr bwMode="auto">
            <a:xfrm>
              <a:off x="4642" y="974"/>
              <a:ext cx="397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" tIns="0" rIns="54000" bIns="0"/>
            <a:lstStyle/>
            <a:p>
              <a:pPr>
                <a:defRPr/>
              </a:pPr>
              <a:endParaRPr lang="de-DE" sz="800" b="1" dirty="0">
                <a:latin typeface="+mn-lt"/>
              </a:endParaRPr>
            </a:p>
          </p:txBody>
        </p:sp>
      </p:grpSp>
      <p:sp>
        <p:nvSpPr>
          <p:cNvPr id="33" name="Text Box 39"/>
          <p:cNvSpPr txBox="1">
            <a:spLocks noChangeArrowheads="1"/>
          </p:cNvSpPr>
          <p:nvPr/>
        </p:nvSpPr>
        <p:spPr bwMode="auto">
          <a:xfrm>
            <a:off x="8001000" y="1357313"/>
            <a:ext cx="787400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8000" bIns="0"/>
          <a:lstStyle/>
          <a:p>
            <a:pPr algn="r">
              <a:defRPr/>
            </a:pPr>
            <a:r>
              <a:rPr lang="de-DE" sz="800" dirty="0">
                <a:latin typeface="+mn-lt"/>
              </a:rPr>
              <a:t>VALUE_NO</a:t>
            </a:r>
          </a:p>
        </p:txBody>
      </p:sp>
      <p:graphicFrame>
        <p:nvGraphicFramePr>
          <p:cNvPr id="34" name="Tabelle 33"/>
          <p:cNvGraphicFramePr>
            <a:graphicFrameLocks noGrp="1"/>
          </p:cNvGraphicFramePr>
          <p:nvPr/>
        </p:nvGraphicFramePr>
        <p:xfrm>
          <a:off x="395536" y="3061898"/>
          <a:ext cx="4032000" cy="2808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476000"/>
                <a:gridCol w="1224000"/>
                <a:gridCol w="540000"/>
                <a:gridCol w="792000"/>
              </a:tblGrid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Project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err="1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Responsible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Status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Date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FIXEDTABLE_REPORTS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VALUE_RESULT_MORE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9" name="Gruppieren 38"/>
          <p:cNvGrpSpPr/>
          <p:nvPr/>
        </p:nvGrpSpPr>
        <p:grpSpPr>
          <a:xfrm>
            <a:off x="323850" y="1079501"/>
            <a:ext cx="4183063" cy="1592263"/>
            <a:chOff x="323850" y="1079501"/>
            <a:chExt cx="4183063" cy="1592263"/>
          </a:xfrm>
        </p:grpSpPr>
        <p:pic>
          <p:nvPicPr>
            <p:cNvPr id="2128" name="Picture 89" descr="status_hi_lo_lights_schmal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3850" y="1079501"/>
              <a:ext cx="4183063" cy="1592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55" name="Rectangle 69"/>
            <p:cNvSpPr>
              <a:spLocks noChangeArrowheads="1"/>
            </p:cNvSpPr>
            <p:nvPr/>
          </p:nvSpPr>
          <p:spPr bwMode="auto">
            <a:xfrm>
              <a:off x="341313" y="1101897"/>
              <a:ext cx="2663825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>
              <a:spAutoFit/>
            </a:bodyPr>
            <a:lstStyle/>
            <a:p>
              <a:pPr>
                <a:defRPr/>
              </a:pPr>
              <a:r>
                <a:rPr lang="de-DE" sz="1200" dirty="0" smtClean="0">
                  <a:solidFill>
                    <a:schemeClr val="bg1"/>
                  </a:solidFill>
                  <a:latin typeface="+mn-lt"/>
                </a:rPr>
                <a:t>Program </a:t>
              </a:r>
              <a:r>
                <a:rPr lang="de-DE" sz="1200" dirty="0" err="1" smtClean="0">
                  <a:solidFill>
                    <a:schemeClr val="bg1"/>
                  </a:solidFill>
                  <a:latin typeface="+mn-lt"/>
                </a:rPr>
                <a:t>status</a:t>
              </a:r>
              <a:r>
                <a:rPr lang="de-DE" sz="1200" dirty="0" smtClean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de-DE" sz="1200" dirty="0">
                  <a:solidFill>
                    <a:schemeClr val="bg1"/>
                  </a:solidFill>
                  <a:latin typeface="+mn-lt"/>
                </a:rPr>
                <a:t>– Hi/Low-Lights</a:t>
              </a:r>
            </a:p>
          </p:txBody>
        </p:sp>
        <p:sp>
          <p:nvSpPr>
            <p:cNvPr id="35" name="Textfeld 34"/>
            <p:cNvSpPr txBox="1"/>
            <p:nvPr/>
          </p:nvSpPr>
          <p:spPr>
            <a:xfrm>
              <a:off x="1240582" y="1393396"/>
              <a:ext cx="3240000" cy="11376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de-DE" sz="800" dirty="0" smtClean="0">
                  <a:latin typeface="Lucida Sans Unicode" pitchFamily="34" charset="0"/>
                  <a:cs typeface="Lucida Sans Unicode" pitchFamily="34" charset="0"/>
                </a:rPr>
                <a:t>VALUE_REPORT_HIGHLIGHTS</a:t>
              </a:r>
              <a:endParaRPr lang="de-DE" sz="800" dirty="0">
                <a:latin typeface="Lucida Sans Unicode" pitchFamily="34" charset="0"/>
                <a:cs typeface="Lucida Sans Unicode" pitchFamily="34" charset="0"/>
              </a:endParaRPr>
            </a:p>
          </p:txBody>
        </p:sp>
      </p:grpSp>
      <p:sp>
        <p:nvSpPr>
          <p:cNvPr id="40" name="Textfeld 39"/>
          <p:cNvSpPr txBox="1"/>
          <p:nvPr/>
        </p:nvSpPr>
        <p:spPr>
          <a:xfrm>
            <a:off x="622800" y="1389600"/>
            <a:ext cx="356400" cy="1062000"/>
          </a:xfrm>
          <a:prstGeom prst="rect">
            <a:avLst/>
          </a:prstGeom>
          <a:noFill/>
        </p:spPr>
        <p:txBody>
          <a:bodyPr vert="vert" wrap="square" rtlCol="0">
            <a:noAutofit/>
          </a:bodyPr>
          <a:lstStyle/>
          <a:p>
            <a:r>
              <a:rPr lang="de-DE" sz="1100" dirty="0" smtClean="0">
                <a:latin typeface="Lucida Sans Unicode" pitchFamily="34" charset="0"/>
                <a:cs typeface="Lucida Sans Unicode" pitchFamily="34" charset="0"/>
              </a:rPr>
              <a:t>PICTURE_STATE</a:t>
            </a:r>
            <a:endParaRPr lang="de-DE" sz="1100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87</Words>
  <Application>Microsoft Office PowerPoint</Application>
  <PresentationFormat>Bildschirmpräsentation (4:3)</PresentationFormat>
  <Paragraphs>71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16</cp:revision>
  <dcterms:created xsi:type="dcterms:W3CDTF">2009-01-12T19:36:49Z</dcterms:created>
  <dcterms:modified xsi:type="dcterms:W3CDTF">2018-01-19T14:16:23Z</dcterms:modified>
</cp:coreProperties>
</file>